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37" r:id="rId2"/>
    <p:sldId id="321" r:id="rId3"/>
    <p:sldId id="359" r:id="rId4"/>
    <p:sldId id="356" r:id="rId5"/>
    <p:sldId id="342" r:id="rId6"/>
    <p:sldId id="352" r:id="rId7"/>
    <p:sldId id="363" r:id="rId8"/>
    <p:sldId id="364" r:id="rId9"/>
    <p:sldId id="357" r:id="rId10"/>
    <p:sldId id="362" r:id="rId11"/>
    <p:sldId id="360" r:id="rId12"/>
    <p:sldId id="367" r:id="rId13"/>
    <p:sldId id="366" r:id="rId14"/>
    <p:sldId id="368" r:id="rId15"/>
    <p:sldId id="346" r:id="rId1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1A5A5"/>
    <a:srgbClr val="D9D9D9"/>
    <a:srgbClr val="FFC000"/>
    <a:srgbClr val="99CB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5474" autoAdjust="0"/>
  </p:normalViewPr>
  <p:slideViewPr>
    <p:cSldViewPr snapToGrid="0">
      <p:cViewPr varScale="1">
        <p:scale>
          <a:sx n="110" d="100"/>
          <a:sy n="110" d="100"/>
        </p:scale>
        <p:origin x="462"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5" d="100"/>
          <a:sy n="75" d="100"/>
        </p:scale>
        <p:origin x="2918" y="53"/>
      </p:cViewPr>
      <p:guideLst/>
    </p:cSldViewPr>
  </p:notesViewPr>
  <p:gridSpacing cx="76200" cy="76200"/>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handoutMasters/handoutMaster1.xml" Type="http://schemas.openxmlformats.org/officeDocument/2006/relationships/handoutMaster" Id="rId18"></Relationship><Relationship Target="slides/slide2.xml" Type="http://schemas.openxmlformats.org/officeDocument/2006/relationships/slide" Id="rId3"></Relationship><Relationship Target="theme/theme1.xml" Type="http://schemas.openxmlformats.org/officeDocument/2006/relationships/them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notesMasters/notesMaster1.xml" Type="http://schemas.openxmlformats.org/officeDocument/2006/relationships/notesMaster" Id="rId17"></Relationship><Relationship Target="slides/slide1.xml" Type="http://schemas.openxmlformats.org/officeDocument/2006/relationships/slide" Id="rId2"></Relationship><Relationship Target="slides/slide15.xml" Type="http://schemas.openxmlformats.org/officeDocument/2006/relationships/slide" Id="rId16"></Relationship><Relationship Target="viewProps.xml" Type="http://schemas.openxmlformats.org/officeDocument/2006/relationships/viewProps"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9.xml" Type="http://schemas.openxmlformats.org/officeDocument/2006/relationships/slide" Id="rId10"></Relationship><Relationship Target="presProps.xml" Type="http://schemas.openxmlformats.org/officeDocument/2006/relationships/presProps"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tableStyles.xml" Type="http://schemas.openxmlformats.org/officeDocument/2006/relationships/tableStyles" Id="rId22"></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540" cy="462015"/>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7341" y="1"/>
            <a:ext cx="3011540" cy="462015"/>
          </a:xfrm>
          <a:prstGeom prst="rect">
            <a:avLst/>
          </a:prstGeom>
        </p:spPr>
        <p:txBody>
          <a:bodyPr vert="horz" lIns="91436" tIns="45718" rIns="91436" bIns="45718" rtlCol="0"/>
          <a:lstStyle>
            <a:lvl1pPr algn="r">
              <a:defRPr sz="1200"/>
            </a:lvl1pPr>
          </a:lstStyle>
          <a:p>
            <a:fld id="{29FAF5CD-FD79-4C28-A9DB-42E2F6104824}" type="datetimeFigureOut">
              <a:rPr lang="en-US" smtClean="0"/>
              <a:t>3/8/2021</a:t>
            </a:fld>
            <a:endParaRPr lang="en-US"/>
          </a:p>
        </p:txBody>
      </p:sp>
      <p:sp>
        <p:nvSpPr>
          <p:cNvPr id="4" name="Footer Placeholder 3"/>
          <p:cNvSpPr>
            <a:spLocks noGrp="1"/>
          </p:cNvSpPr>
          <p:nvPr>
            <p:ph type="ftr" sz="quarter" idx="2"/>
          </p:nvPr>
        </p:nvSpPr>
        <p:spPr>
          <a:xfrm>
            <a:off x="0" y="8774061"/>
            <a:ext cx="3011540" cy="462014"/>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341" y="8774061"/>
            <a:ext cx="3011540" cy="462014"/>
          </a:xfrm>
          <a:prstGeom prst="rect">
            <a:avLst/>
          </a:prstGeom>
        </p:spPr>
        <p:txBody>
          <a:bodyPr vert="horz" lIns="91436" tIns="45718" rIns="91436" bIns="45718" rtlCol="0" anchor="b"/>
          <a:lstStyle>
            <a:lvl1pPr algn="r">
              <a:defRPr sz="1200"/>
            </a:lvl1pPr>
          </a:lstStyle>
          <a:p>
            <a:fld id="{141EE5D2-DA52-4362-A731-95386456C65C}" type="slidenum">
              <a:rPr lang="en-US" smtClean="0"/>
              <a:t>‹#›</a:t>
            </a:fld>
            <a:endParaRPr lang="en-US"/>
          </a:p>
        </p:txBody>
      </p:sp>
    </p:spTree>
    <p:extLst>
      <p:ext uri="{BB962C8B-B14F-4D97-AF65-F5344CB8AC3E}">
        <p14:creationId xmlns:p14="http://schemas.microsoft.com/office/powerpoint/2010/main" val="2523699299"/>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11699" cy="463407"/>
          </a:xfrm>
          <a:prstGeom prst="rect">
            <a:avLst/>
          </a:prstGeom>
        </p:spPr>
        <p:txBody>
          <a:bodyPr vert="horz" lIns="92465" tIns="46233" rIns="92465" bIns="46233" rtlCol="0"/>
          <a:lstStyle>
            <a:lvl1pPr algn="l">
              <a:defRPr sz="1100"/>
            </a:lvl1pPr>
          </a:lstStyle>
          <a:p>
            <a:endParaRPr lang="en-US" dirty="0"/>
          </a:p>
        </p:txBody>
      </p:sp>
      <p:sp>
        <p:nvSpPr>
          <p:cNvPr id="3" name="Date Placeholder 2"/>
          <p:cNvSpPr>
            <a:spLocks noGrp="1"/>
          </p:cNvSpPr>
          <p:nvPr>
            <p:ph type="dt" idx="1"/>
          </p:nvPr>
        </p:nvSpPr>
        <p:spPr>
          <a:xfrm>
            <a:off x="3936770" y="5"/>
            <a:ext cx="3011699" cy="463407"/>
          </a:xfrm>
          <a:prstGeom prst="rect">
            <a:avLst/>
          </a:prstGeom>
        </p:spPr>
        <p:txBody>
          <a:bodyPr vert="horz" lIns="92465" tIns="46233" rIns="92465" bIns="46233" rtlCol="0"/>
          <a:lstStyle>
            <a:lvl1pPr algn="r">
              <a:defRPr sz="1100"/>
            </a:lvl1pPr>
          </a:lstStyle>
          <a:p>
            <a:fld id="{DC4949A4-321F-4A57-82F4-859B48E1BC1B}" type="datetimeFigureOut">
              <a:rPr lang="en-US" smtClean="0"/>
              <a:t>3/8/2021</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65" tIns="46233" rIns="92465" bIns="46233" rtlCol="0" anchor="ctr"/>
          <a:lstStyle/>
          <a:p>
            <a:endParaRPr lang="en-US" dirty="0"/>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65" tIns="46233" rIns="92465" bIns="462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3"/>
            <a:ext cx="3011699" cy="463405"/>
          </a:xfrm>
          <a:prstGeom prst="rect">
            <a:avLst/>
          </a:prstGeom>
        </p:spPr>
        <p:txBody>
          <a:bodyPr vert="horz" lIns="92465" tIns="46233" rIns="92465" bIns="46233"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770" y="8772673"/>
            <a:ext cx="3011699" cy="463405"/>
          </a:xfrm>
          <a:prstGeom prst="rect">
            <a:avLst/>
          </a:prstGeom>
        </p:spPr>
        <p:txBody>
          <a:bodyPr vert="horz" lIns="92465" tIns="46233" rIns="92465" bIns="46233" rtlCol="0" anchor="b"/>
          <a:lstStyle>
            <a:lvl1pPr algn="r">
              <a:defRPr sz="1100"/>
            </a:lvl1pPr>
          </a:lstStyle>
          <a:p>
            <a:fld id="{5CCA8025-5A6C-4E07-A02B-E73A17827363}" type="slidenum">
              <a:rPr lang="en-US" smtClean="0"/>
              <a:t>‹#›</a:t>
            </a:fld>
            <a:endParaRPr lang="en-US" dirty="0"/>
          </a:p>
        </p:txBody>
      </p:sp>
    </p:spTree>
    <p:extLst>
      <p:ext uri="{BB962C8B-B14F-4D97-AF65-F5344CB8AC3E}">
        <p14:creationId xmlns:p14="http://schemas.microsoft.com/office/powerpoint/2010/main" val="381928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png" Type="http://schemas.openxmlformats.org/officeDocument/2006/relationships/image" Id="rId3"></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11.jpeg" Type="http://schemas.openxmlformats.org/officeDocument/2006/relationships/image" Id="rId5"></Relationship><Relationship Target="../media/image10.jpeg" Type="http://schemas.openxmlformats.org/officeDocument/2006/relationships/image" Id="rId4"></Relationship></Relationships>
</file>

<file path=ppt/slides/_rels/slide12.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12.png" Type="http://schemas.openxmlformats.org/officeDocument/2006/relationships/image" Id="rId4"></Relationship></Relationships>
</file>

<file path=ppt/slides/_rels/slide13.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12.png" Type="http://schemas.openxmlformats.org/officeDocument/2006/relationships/image" Id="rId4"></Relationship></Relationships>
</file>

<file path=ppt/slides/_rels/slide14.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12.png" Type="http://schemas.openxmlformats.org/officeDocument/2006/relationships/image" Id="rId4"></Relationship></Relationships>
</file>

<file path=ppt/slides/_rels/slide15.xml.rels><?xml version="1.0" encoding="UTF-8" ?><Relationships xmlns="http://schemas.openxmlformats.org/package/2006/relationships"><Relationship Target="../media/image13.png" Type="http://schemas.openxmlformats.org/officeDocument/2006/relationships/imag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3.jpeg" Type="http://schemas.openxmlformats.org/officeDocument/2006/relationships/image" Id="rId4"></Relationship></Relationships>
</file>

<file path=ppt/slides/_rels/slide3.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4.jpeg" Type="http://schemas.openxmlformats.org/officeDocument/2006/relationships/image" Id="rId4"></Relationship></Relationships>
</file>

<file path=ppt/slides/_rels/slide4.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5.jpeg" Type="http://schemas.openxmlformats.org/officeDocument/2006/relationships/image" Id="rId4"></Relationship></Relationships>
</file>

<file path=ppt/slides/_rels/slide5.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6.jpeg" Type="http://schemas.openxmlformats.org/officeDocument/2006/relationships/image" Id="rId4"></Relationship></Relationships>
</file>

<file path=ppt/slides/_rels/slide6.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7.jpeg" Type="http://schemas.openxmlformats.org/officeDocument/2006/relationships/image" Id="rId4"></Relationship></Relationships>
</file>

<file path=ppt/slides/_rels/slide7.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8.jpeg" Type="http://schemas.openxmlformats.org/officeDocument/2006/relationships/image" Id="rId4"></Relationship></Relationships>
</file>

<file path=ppt/slides/_rels/slide8.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9.jpeg" Type="http://schemas.openxmlformats.org/officeDocument/2006/relationships/image" Id="rId4"></Relationship></Relationships>
</file>

<file path=ppt/slides/_rels/slide9.xml.rels><?xml version="1.0" encoding="UTF-8" ?><Relationships xmlns="http://schemas.openxmlformats.org/package/2006/relationships"><Relationship Target="../media/image2.png" Type="http://schemas.openxmlformats.org/officeDocument/2006/relationships/image" Id="rId3"></Relationship><Relationship Target="../slideLayouts/slideLayout8.xml" Type="http://schemas.openxmlformats.org/officeDocument/2006/relationships/slideLayout" Id="rId1"></Relationship><Relationship Target="../media/image7.jpe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527" y="758952"/>
            <a:ext cx="10323094" cy="3566160"/>
          </a:xfrm>
        </p:spPr>
        <p:txBody>
          <a:bodyPr>
            <a:normAutofit/>
          </a:bodyPr>
          <a:lstStyle/>
          <a:p>
            <a:pPr algn="ctr"/>
            <a:r>
              <a:rPr lang="en-US" sz="5400" b="1" cap="all" dirty="0">
                <a:solidFill>
                  <a:schemeClr val="tx1"/>
                </a:solidFill>
                <a:latin typeface="Lucida Sans" panose="020B0602030504020204" pitchFamily="34" charset="0"/>
              </a:rPr>
              <a:t>Woodland Village </a:t>
            </a:r>
            <a:br>
              <a:rPr lang="en-US" sz="5400" b="1" cap="all" dirty="0">
                <a:solidFill>
                  <a:schemeClr val="tx1"/>
                </a:solidFill>
                <a:latin typeface="Lucida Sans" panose="020B0602030504020204" pitchFamily="34" charset="0"/>
              </a:rPr>
            </a:br>
            <a:r>
              <a:rPr lang="en-US" sz="5400" b="1" cap="all" dirty="0">
                <a:solidFill>
                  <a:schemeClr val="tx1"/>
                </a:solidFill>
                <a:latin typeface="Lucida Sans" panose="020B0602030504020204" pitchFamily="34" charset="0"/>
              </a:rPr>
              <a:t>Town Center </a:t>
            </a:r>
            <a:br>
              <a:rPr lang="en-US" sz="5400" b="1" cap="all" dirty="0">
                <a:solidFill>
                  <a:schemeClr val="tx1"/>
                </a:solidFill>
                <a:latin typeface="Lucida Sans" panose="020B0602030504020204" pitchFamily="34" charset="0"/>
              </a:rPr>
            </a:br>
            <a:r>
              <a:rPr lang="en-US" sz="5400" b="1" cap="all" dirty="0" smtClean="0">
                <a:solidFill>
                  <a:schemeClr val="tx1"/>
                </a:solidFill>
                <a:latin typeface="Lucida Sans" panose="020B0602030504020204" pitchFamily="34" charset="0"/>
              </a:rPr>
              <a:t>tentative map </a:t>
            </a:r>
            <a:r>
              <a:rPr lang="en-US" sz="5400" b="1" cap="all" dirty="0">
                <a:solidFill>
                  <a:schemeClr val="tx1"/>
                </a:solidFill>
                <a:latin typeface="Lucida Sans" panose="020B0602030504020204" pitchFamily="34" charset="0"/>
              </a:rPr>
              <a:t>&amp; </a:t>
            </a:r>
            <a:r>
              <a:rPr lang="en-US" sz="5400" b="1" cap="all" dirty="0" smtClean="0">
                <a:solidFill>
                  <a:schemeClr val="tx1"/>
                </a:solidFill>
                <a:latin typeface="Lucida Sans" panose="020B0602030504020204" pitchFamily="34" charset="0"/>
              </a:rPr>
              <a:t>SUP appeal</a:t>
            </a:r>
            <a:r>
              <a:rPr lang="en-US" b="1" dirty="0">
                <a:latin typeface="Lucida Sans" panose="020B0602030504020204" pitchFamily="34" charset="0"/>
              </a:rPr>
              <a:t/>
            </a:r>
            <a:br>
              <a:rPr lang="en-US" b="1" dirty="0">
                <a:latin typeface="Lucida Sans" panose="020B0602030504020204" pitchFamily="34" charset="0"/>
              </a:rPr>
            </a:br>
            <a:r>
              <a:rPr lang="en-US" sz="3600" dirty="0">
                <a:latin typeface="Lucida Sans" panose="020B0602030504020204" pitchFamily="34" charset="0"/>
              </a:rPr>
              <a:t>WTM20-005 &amp; WSUP20-0021</a:t>
            </a:r>
          </a:p>
        </p:txBody>
      </p:sp>
      <p:sp>
        <p:nvSpPr>
          <p:cNvPr id="3" name="Subtitle 2"/>
          <p:cNvSpPr>
            <a:spLocks noGrp="1"/>
          </p:cNvSpPr>
          <p:nvPr>
            <p:ph type="subTitle" idx="1"/>
          </p:nvPr>
        </p:nvSpPr>
        <p:spPr>
          <a:xfrm>
            <a:off x="962527" y="4383431"/>
            <a:ext cx="10925822" cy="1143000"/>
          </a:xfrm>
        </p:spPr>
        <p:txBody>
          <a:bodyPr>
            <a:normAutofit/>
          </a:bodyPr>
          <a:lstStyle/>
          <a:p>
            <a:r>
              <a:rPr lang="en-US" sz="2000" dirty="0" smtClean="0">
                <a:latin typeface="Calibri" panose="020F0502020204030204" pitchFamily="34" charset="0"/>
                <a:cs typeface="Calibri" panose="020F0502020204030204" pitchFamily="34" charset="0"/>
              </a:rPr>
              <a:t>board of county commissioners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March 9, 2021 </a:t>
            </a:r>
            <a:endParaRPr lang="en-US"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48774" y="5656006"/>
            <a:ext cx="2639575" cy="521529"/>
          </a:xfrm>
          <a:prstGeom prst="rect">
            <a:avLst/>
          </a:prstGeom>
        </p:spPr>
      </p:pic>
      <p:cxnSp>
        <p:nvCxnSpPr>
          <p:cNvPr id="6" name="Straight Connector 5">
            <a:extLst>
              <a:ext uri="{FF2B5EF4-FFF2-40B4-BE49-F238E27FC236}">
                <a16:creationId xmlns:a16="http://schemas.microsoft.com/office/drawing/2014/main" id="{F3B9767E-7E65-4B4E-822B-0ADCDCCEE1EB}"/>
              </a:ext>
            </a:extLst>
          </p:cNvPr>
          <p:cNvCxnSpPr>
            <a:cxnSpLocks/>
          </p:cNvCxnSpPr>
          <p:nvPr/>
        </p:nvCxnSpPr>
        <p:spPr>
          <a:xfrm>
            <a:off x="6690273" y="4383431"/>
            <a:ext cx="0" cy="390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06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43" y="6058870"/>
            <a:ext cx="3749852" cy="664809"/>
          </a:xfrm>
        </p:spPr>
        <p:txBody>
          <a:bodyPr>
            <a:normAutofit fontScale="90000"/>
          </a:bodyPr>
          <a:lstStyle/>
          <a:p>
            <a:pPr algn="ctr"/>
            <a:r>
              <a:rPr lang="en-US" b="1" dirty="0">
                <a:latin typeface="+mn-lt"/>
              </a:rPr>
              <a:t>Project Compatibility</a:t>
            </a:r>
          </a:p>
        </p:txBody>
      </p:sp>
      <p:cxnSp>
        <p:nvCxnSpPr>
          <p:cNvPr id="11" name="Straight Connector 10"/>
          <p:cNvCxnSpPr/>
          <p:nvPr/>
        </p:nvCxnSpPr>
        <p:spPr>
          <a:xfrm>
            <a:off x="182843" y="61392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65868" y="0"/>
            <a:ext cx="4006019" cy="5940088"/>
          </a:xfrm>
          <a:prstGeom prst="rect">
            <a:avLst/>
          </a:prstGeom>
        </p:spPr>
        <p:txBody>
          <a:bodyPr wrap="square">
            <a:spAutoFit/>
          </a:bodyPr>
          <a:lstStyle/>
          <a:p>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The project meets Policies within the WC Master Plan and Cold Springs Area </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Plan</a:t>
            </a:r>
          </a:p>
          <a:p>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Land Use &amp; Transportation Element</a:t>
            </a: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Housing Element</a:t>
            </a: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CS.2.2.2 Allows this type of development </a:t>
            </a:r>
          </a:p>
          <a:p>
            <a:pPr marL="800100" lvl="1" indent="-342900">
              <a:buFont typeface="Wingdings" panose="05000000000000000000" pitchFamily="2" charset="2"/>
              <a:buChar char="ü"/>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 Planning Staff determined it meets ALL of the legal findings</a:t>
            </a: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Consistency</a:t>
            </a: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Site Suitability</a:t>
            </a:r>
          </a:p>
          <a:p>
            <a:pPr marL="800100" lvl="1" indent="-342900">
              <a:buFont typeface="Wingdings" panose="05000000000000000000" pitchFamily="2" charset="2"/>
              <a:buChar char="ü"/>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Availability of services</a:t>
            </a:r>
          </a:p>
          <a:p>
            <a:pPr marL="800100" lvl="1" indent="-342900">
              <a:buFont typeface="Wingdings" panose="05000000000000000000" pitchFamily="2" charset="2"/>
              <a:buChar char="ü"/>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p:txBody>
      </p:sp>
      <p:sp>
        <p:nvSpPr>
          <p:cNvPr id="3" name="TextBox 2">
            <a:extLst>
              <a:ext uri="{FF2B5EF4-FFF2-40B4-BE49-F238E27FC236}">
                <a16:creationId xmlns:a16="http://schemas.microsoft.com/office/drawing/2014/main" id="{4FA44DD8-A6B8-4788-AD59-B1E102CF787E}"/>
              </a:ext>
            </a:extLst>
          </p:cNvPr>
          <p:cNvSpPr txBox="1"/>
          <p:nvPr/>
        </p:nvSpPr>
        <p:spPr>
          <a:xfrm>
            <a:off x="4537055" y="1624951"/>
            <a:ext cx="7437508" cy="3785652"/>
          </a:xfrm>
          <a:prstGeom prst="rect">
            <a:avLst/>
          </a:prstGeom>
          <a:noFill/>
        </p:spPr>
        <p:txBody>
          <a:bodyPr wrap="square" rtlCol="0">
            <a:spAutoFit/>
          </a:bodyPr>
          <a:lstStyle/>
          <a:p>
            <a:r>
              <a:rPr lang="en-US" sz="2400" i="1" dirty="0">
                <a:solidFill>
                  <a:schemeClr val="bg1">
                    <a:lumMod val="75000"/>
                  </a:schemeClr>
                </a:solidFill>
                <a:latin typeface="Arial Black" panose="020B0A04020102020204" pitchFamily="34" charset="0"/>
              </a:rPr>
              <a:t>“ Multi-family and single-family attached residential development at up to 14 dwelling units per acre shall be allowed with the approval of a special use permit in all Neighborhood Commercial regulatory zones provided there is a commercial use included in the development proposal.”</a:t>
            </a:r>
          </a:p>
          <a:p>
            <a:endParaRPr lang="en-US" sz="2400" dirty="0">
              <a:solidFill>
                <a:schemeClr val="bg1">
                  <a:lumMod val="75000"/>
                </a:schemeClr>
              </a:solidFill>
              <a:latin typeface="Arial Black" panose="020B0A04020102020204" pitchFamily="34" charset="0"/>
            </a:endParaRPr>
          </a:p>
          <a:p>
            <a:pPr algn="r"/>
            <a:r>
              <a:rPr lang="en-US" sz="2400" dirty="0">
                <a:solidFill>
                  <a:schemeClr val="bg1">
                    <a:lumMod val="75000"/>
                  </a:schemeClr>
                </a:solidFill>
                <a:latin typeface="Arial Black" panose="020B0A04020102020204" pitchFamily="34" charset="0"/>
              </a:rPr>
              <a:t>Cold Springs Area Plan </a:t>
            </a:r>
          </a:p>
          <a:p>
            <a:pPr algn="r"/>
            <a:r>
              <a:rPr lang="en-US" sz="2400" dirty="0">
                <a:solidFill>
                  <a:schemeClr val="bg1">
                    <a:lumMod val="75000"/>
                  </a:schemeClr>
                </a:solidFill>
                <a:latin typeface="Arial Black" panose="020B0A04020102020204" pitchFamily="34" charset="0"/>
              </a:rPr>
              <a:t>Policy 2.2.2 </a:t>
            </a:r>
          </a:p>
        </p:txBody>
      </p:sp>
    </p:spTree>
    <p:extLst>
      <p:ext uri="{BB962C8B-B14F-4D97-AF65-F5344CB8AC3E}">
        <p14:creationId xmlns:p14="http://schemas.microsoft.com/office/powerpoint/2010/main" val="233509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smtClean="0">
                <a:latin typeface="+mn-lt"/>
              </a:rPr>
              <a:t>Prior Actions </a:t>
            </a:r>
            <a:endParaRPr lang="en-US" b="1" dirty="0">
              <a:latin typeface="+mn-lt"/>
            </a:endParaRP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0" y="209277"/>
            <a:ext cx="4006019" cy="4093428"/>
          </a:xfrm>
          <a:prstGeom prst="rect">
            <a:avLst/>
          </a:prstGeom>
        </p:spPr>
        <p:txBody>
          <a:bodyPr wrap="square">
            <a:spAutoFit/>
          </a:bodyPr>
          <a:lstStyle/>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endPar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endPar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North Valleys CAB voted unanimously to approve the applications </a:t>
            </a:r>
          </a:p>
          <a:p>
            <a:pPr marL="342900" indent="-342900">
              <a:buFont typeface="Wingdings" panose="05000000000000000000" pitchFamily="2" charset="2"/>
              <a:buChar char="ü"/>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endPar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endPar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342900" indent="-342900">
              <a:buFont typeface="Wingdings" panose="05000000000000000000" pitchFamily="2" charset="2"/>
              <a:buChar char="ü"/>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Planning Commission voted 5-2 to support the applications </a:t>
            </a:r>
          </a:p>
          <a:p>
            <a:pPr marL="342900" indent="-342900">
              <a:buFont typeface="Wingdings" panose="05000000000000000000" pitchFamily="2" charset="2"/>
              <a:buChar char="ü"/>
            </a:pPr>
            <a:endParaRPr lang="en-US" sz="2000" dirty="0">
              <a:solidFill>
                <a:schemeClr val="bg1"/>
              </a:solidFill>
              <a:latin typeface="Adobe Heiti Std R" panose="020B0400000000000000" pitchFamily="34" charset="-128"/>
              <a:ea typeface="Adobe Heiti Std R" panose="020B0400000000000000" pitchFamily="34" charset="-128"/>
              <a:cs typeface="Arial" panose="020B0604020202020204" pitchFamily="34"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989044" y="3520873"/>
            <a:ext cx="4828487" cy="2897093"/>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16838" y="130628"/>
            <a:ext cx="5544413" cy="3326649"/>
          </a:xfrm>
          <a:prstGeom prst="rect">
            <a:avLst/>
          </a:prstGeom>
        </p:spPr>
      </p:pic>
    </p:spTree>
    <p:extLst>
      <p:ext uri="{BB962C8B-B14F-4D97-AF65-F5344CB8AC3E}">
        <p14:creationId xmlns:p14="http://schemas.microsoft.com/office/powerpoint/2010/main" val="163461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smtClean="0">
                <a:latin typeface="+mn-lt"/>
              </a:rPr>
              <a:t>Appeal Issues</a:t>
            </a:r>
            <a:endParaRPr lang="en-US" b="1" dirty="0">
              <a:latin typeface="+mn-lt"/>
            </a:endParaRP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0" y="209277"/>
            <a:ext cx="4006019" cy="6247864"/>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Number of homes (111) and </a:t>
            </a: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i</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ncrease in density </a:t>
            </a:r>
          </a:p>
          <a:p>
            <a:pPr marL="800100" lvl="1" indent="-342900">
              <a:buFont typeface="Wingdings" panose="05000000000000000000" pitchFamily="2" charset="2"/>
              <a:buChar char="ü"/>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MPA and </a:t>
            </a:r>
            <a:r>
              <a:rPr lang="en-US"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RZA</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approved </a:t>
            </a:r>
          </a:p>
          <a:p>
            <a:pPr marL="800100" lvl="1" indent="-342900">
              <a:buFont typeface="Wingdings" panose="05000000000000000000" pitchFamily="2" charset="2"/>
              <a:buChar char="ü"/>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Policy 2.2.2 (Encourage mixed-use and multi-family development)</a:t>
            </a:r>
          </a:p>
          <a:p>
            <a:pPr marL="800100" lvl="1" indent="-342900">
              <a:buFont typeface="Wingdings" panose="05000000000000000000" pitchFamily="2" charset="2"/>
              <a:buChar char="ü"/>
            </a:pP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Policy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7.4 (Promote </a:t>
            </a: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home ownership as a community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asset)</a:t>
            </a:r>
          </a:p>
          <a:p>
            <a:pPr marL="800100" lvl="1" indent="-342900">
              <a:buFont typeface="Wingdings" panose="05000000000000000000" pitchFamily="2" charset="2"/>
              <a:buChar char="ü"/>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Allows up to 14 units per acre (11.3 units per acre) </a:t>
            </a:r>
            <a:endPar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800100" lvl="1" indent="-342900">
              <a:buFont typeface="Wingdings" panose="05000000000000000000" pitchFamily="2" charset="2"/>
              <a:buChar char="ü"/>
            </a:pPr>
            <a:endPar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Decrease in setbacks,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lot widths and size </a:t>
            </a:r>
          </a:p>
          <a:p>
            <a:pPr marL="800100" lvl="1" indent="-342900">
              <a:buFont typeface="Wingdings" panose="05000000000000000000" pitchFamily="2" charset="2"/>
              <a:buChar char="ü"/>
            </a:pPr>
            <a:r>
              <a:rPr lang="en-US"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WCC</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110.810.30 (site suitability and issuance not detrimental)</a:t>
            </a:r>
          </a:p>
          <a:p>
            <a:pPr marL="800100" lvl="1" indent="-342900">
              <a:buFont typeface="Wingdings" panose="05000000000000000000" pitchFamily="2" charset="2"/>
              <a:buChar char="ü"/>
            </a:pPr>
            <a:r>
              <a:rPr lang="en-US"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WCC</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110.608.25</a:t>
            </a: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(TM meets all density, lot size and open space criteria)</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p:txBody>
      </p:sp>
      <p:pic>
        <p:nvPicPr>
          <p:cNvPr id="12" name="Content Placeholder 4"/>
          <p:cNvPicPr>
            <a:picLocks noChangeAspect="1"/>
          </p:cNvPicPr>
          <p:nvPr/>
        </p:nvPicPr>
        <p:blipFill>
          <a:blip r:embed="rId4"/>
          <a:stretch>
            <a:fillRect/>
          </a:stretch>
        </p:blipFill>
        <p:spPr>
          <a:xfrm>
            <a:off x="5282257" y="385371"/>
            <a:ext cx="4820306" cy="6147934"/>
          </a:xfrm>
          <a:prstGeom prst="rect">
            <a:avLst/>
          </a:prstGeom>
        </p:spPr>
      </p:pic>
    </p:spTree>
    <p:extLst>
      <p:ext uri="{BB962C8B-B14F-4D97-AF65-F5344CB8AC3E}">
        <p14:creationId xmlns:p14="http://schemas.microsoft.com/office/powerpoint/2010/main" val="2972631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smtClean="0">
                <a:latin typeface="+mn-lt"/>
              </a:rPr>
              <a:t>Appeal Issues</a:t>
            </a:r>
            <a:endParaRPr lang="en-US" b="1" dirty="0">
              <a:latin typeface="+mn-lt"/>
            </a:endParaRP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0" y="209277"/>
            <a:ext cx="4006019" cy="5324535"/>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Congruent of existing homes in development </a:t>
            </a:r>
          </a:p>
          <a:p>
            <a:pPr marL="800100" lvl="1" indent="-342900">
              <a:buFont typeface="Wingdings" panose="05000000000000000000" pitchFamily="2" charset="2"/>
              <a:buChar char="ü"/>
            </a:pPr>
            <a:r>
              <a:rPr lang="en-US" sz="2000"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LUT</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3.1 (project within </a:t>
            </a:r>
            <a:r>
              <a:rPr lang="en-US" sz="2000"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SCMA</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t>
            </a:r>
          </a:p>
          <a:p>
            <a:pPr marL="800100" lvl="1" indent="-342900">
              <a:buFont typeface="Wingdings" panose="05000000000000000000" pitchFamily="2" charset="2"/>
              <a:buChar char="ü"/>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Policy 2.2 (mixed use highly encouraged, particularly within Woodland Village Town Center)</a:t>
            </a:r>
          </a:p>
          <a:p>
            <a:pPr marL="800100" lvl="1" indent="-342900">
              <a:buFont typeface="Wingdings" panose="05000000000000000000" pitchFamily="2" charset="2"/>
              <a:buChar char="ü"/>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Policy 7.4 (will provide more opportunities for home ownership)</a:t>
            </a:r>
          </a:p>
          <a:p>
            <a:pPr marL="800100" lvl="1" indent="-342900">
              <a:buFont typeface="Wingdings" panose="05000000000000000000" pitchFamily="2" charset="2"/>
              <a:buChar char="ü"/>
            </a:pPr>
            <a:r>
              <a:rPr lang="en-US" sz="2000"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WCC</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110.810.30 (minimal impact and this type of development  planned for this area) </a:t>
            </a:r>
          </a:p>
        </p:txBody>
      </p:sp>
      <p:pic>
        <p:nvPicPr>
          <p:cNvPr id="12" name="Content Placeholder 4"/>
          <p:cNvPicPr>
            <a:picLocks noChangeAspect="1"/>
          </p:cNvPicPr>
          <p:nvPr/>
        </p:nvPicPr>
        <p:blipFill>
          <a:blip r:embed="rId4"/>
          <a:stretch>
            <a:fillRect/>
          </a:stretch>
        </p:blipFill>
        <p:spPr>
          <a:xfrm>
            <a:off x="5282257" y="385371"/>
            <a:ext cx="4820306" cy="6147934"/>
          </a:xfrm>
          <a:prstGeom prst="rect">
            <a:avLst/>
          </a:prstGeom>
        </p:spPr>
      </p:pic>
    </p:spTree>
    <p:extLst>
      <p:ext uri="{BB962C8B-B14F-4D97-AF65-F5344CB8AC3E}">
        <p14:creationId xmlns:p14="http://schemas.microsoft.com/office/powerpoint/2010/main" val="243862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smtClean="0">
                <a:latin typeface="+mn-lt"/>
              </a:rPr>
              <a:t>Appeal Issues</a:t>
            </a:r>
            <a:endParaRPr lang="en-US" b="1" dirty="0">
              <a:latin typeface="+mn-lt"/>
            </a:endParaRP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0" y="209277"/>
            <a:ext cx="4006019" cy="6309420"/>
          </a:xfrm>
          <a:prstGeom prst="rect">
            <a:avLst/>
          </a:prstGeom>
        </p:spPr>
        <p:txBody>
          <a:bodyPr wrap="square">
            <a:spAutoFit/>
          </a:bodyPr>
          <a:lstStyle/>
          <a:p>
            <a:endPar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Existing Infrastructure </a:t>
            </a:r>
          </a:p>
          <a:p>
            <a:pPr marL="742950" lvl="1" indent="-285750">
              <a:buFont typeface="Wingdings" panose="05000000000000000000" pitchFamily="2" charset="2"/>
              <a:buChar char="ü"/>
            </a:pPr>
            <a:r>
              <a:rPr lang="en-US"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WCC</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110.810.30 (“There </a:t>
            </a: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are adequate improvements existing on the site that will adequately serve the proposed new uses.  This type of development has been planned for and anticipated at this location.  Also, the proposed project was reviewed by relevant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agencies and </a:t>
            </a:r>
            <a:r>
              <a:rPr lang="en-US"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any needed conditions concerning facilities have been </a:t>
            </a: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included.”)</a:t>
            </a:r>
          </a:p>
          <a:p>
            <a:pPr marL="742950" lvl="1" indent="-285750">
              <a:buFont typeface="Arial" panose="020B0604020202020204" pitchFamily="34" charset="0"/>
              <a:buChar char="•"/>
            </a:pPr>
            <a:endPar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Number of students </a:t>
            </a:r>
          </a:p>
          <a:p>
            <a:pPr marL="742950" lvl="1" indent="-285750">
              <a:buFont typeface="Arial" panose="020B0604020202020204" pitchFamily="34" charset="0"/>
              <a:buChar char="•"/>
            </a:pPr>
            <a:r>
              <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Data provided by </a:t>
            </a:r>
            <a:r>
              <a:rPr lang="en-US" dirty="0" err="1"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WCSD</a:t>
            </a:r>
            <a:endParaRPr lang="en-US"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p:txBody>
      </p:sp>
      <p:pic>
        <p:nvPicPr>
          <p:cNvPr id="12" name="Content Placeholder 4"/>
          <p:cNvPicPr>
            <a:picLocks noChangeAspect="1"/>
          </p:cNvPicPr>
          <p:nvPr/>
        </p:nvPicPr>
        <p:blipFill>
          <a:blip r:embed="rId4"/>
          <a:stretch>
            <a:fillRect/>
          </a:stretch>
        </p:blipFill>
        <p:spPr>
          <a:xfrm>
            <a:off x="5282257" y="385371"/>
            <a:ext cx="4820306" cy="6147934"/>
          </a:xfrm>
          <a:prstGeom prst="rect">
            <a:avLst/>
          </a:prstGeom>
        </p:spPr>
      </p:pic>
    </p:spTree>
    <p:extLst>
      <p:ext uri="{BB962C8B-B14F-4D97-AF65-F5344CB8AC3E}">
        <p14:creationId xmlns:p14="http://schemas.microsoft.com/office/powerpoint/2010/main" val="3208597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7990" y="133165"/>
            <a:ext cx="10746652" cy="6212782"/>
          </a:xfrm>
          <a:prstGeom prst="rect">
            <a:avLst/>
          </a:prstGeom>
        </p:spPr>
      </p:pic>
      <p:sp>
        <p:nvSpPr>
          <p:cNvPr id="4" name="TextBox 3"/>
          <p:cNvSpPr txBox="1"/>
          <p:nvPr/>
        </p:nvSpPr>
        <p:spPr>
          <a:xfrm>
            <a:off x="6090082" y="282672"/>
            <a:ext cx="4820574" cy="2677656"/>
          </a:xfrm>
          <a:prstGeom prst="rect">
            <a:avLst/>
          </a:prstGeom>
          <a:solidFill>
            <a:schemeClr val="bg1">
              <a:alpha val="53000"/>
            </a:schemeClr>
          </a:solidFill>
        </p:spPr>
        <p:txBody>
          <a:bodyPr wrap="square" rtlCol="0">
            <a:spAutoFit/>
          </a:bodyPr>
          <a:lstStyle/>
          <a:p>
            <a:pPr algn="ctr"/>
            <a:r>
              <a:rPr lang="en-US" sz="2800" b="1" dirty="0" smtClean="0"/>
              <a:t>We respectfully request that you denial the appeal. </a:t>
            </a:r>
          </a:p>
          <a:p>
            <a:pPr algn="ctr"/>
            <a:endParaRPr lang="en-US" sz="2800" b="1" dirty="0"/>
          </a:p>
          <a:p>
            <a:pPr algn="ctr"/>
            <a:r>
              <a:rPr lang="en-US" sz="2800" b="1" dirty="0" smtClean="0"/>
              <a:t>Questions? </a:t>
            </a:r>
            <a:endParaRPr lang="en-US" sz="2800" b="1" dirty="0"/>
          </a:p>
          <a:p>
            <a:pPr algn="ctr"/>
            <a:endParaRPr lang="en-US" sz="2800" b="1" dirty="0"/>
          </a:p>
          <a:p>
            <a:endParaRPr lang="en-US" sz="2800" b="1" dirty="0"/>
          </a:p>
        </p:txBody>
      </p:sp>
    </p:spTree>
    <p:extLst>
      <p:ext uri="{BB962C8B-B14F-4D97-AF65-F5344CB8AC3E}">
        <p14:creationId xmlns:p14="http://schemas.microsoft.com/office/powerpoint/2010/main" val="380854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714" y="5985253"/>
            <a:ext cx="3587900" cy="664809"/>
          </a:xfrm>
        </p:spPr>
        <p:txBody>
          <a:bodyPr>
            <a:normAutofit fontScale="90000"/>
          </a:bodyPr>
          <a:lstStyle/>
          <a:p>
            <a:pPr algn="ctr"/>
            <a:r>
              <a:rPr lang="en-US" b="1" dirty="0">
                <a:latin typeface="Lucida Sans" panose="020B0602030504020204" pitchFamily="34" charset="0"/>
              </a:rPr>
              <a:t>Project Location</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280368" y="6321724"/>
            <a:ext cx="1661795" cy="328338"/>
          </a:xfrm>
        </p:spPr>
      </p:pic>
      <p:sp>
        <p:nvSpPr>
          <p:cNvPr id="8" name="Rectangle 7"/>
          <p:cNvSpPr/>
          <p:nvPr/>
        </p:nvSpPr>
        <p:spPr>
          <a:xfrm>
            <a:off x="217714" y="767117"/>
            <a:ext cx="3562921" cy="4708981"/>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Woodland Village Town Center</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9.8± acres </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Located in the heart of Woodland Village approx. 400 </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feet </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northeast of the intersection of Rockland Drive and Village Parkway</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Cold Springs Area Plan</a:t>
            </a:r>
          </a:p>
          <a:p>
            <a:endParaRPr lang="en-US" sz="2000" dirty="0">
              <a:solidFill>
                <a:schemeClr val="bg1"/>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733198" y="121616"/>
            <a:ext cx="5129893" cy="6634978"/>
          </a:xfrm>
          <a:prstGeom prst="rect">
            <a:avLst/>
          </a:prstGeom>
        </p:spPr>
      </p:pic>
    </p:spTree>
    <p:extLst>
      <p:ext uri="{BB962C8B-B14F-4D97-AF65-F5344CB8AC3E}">
        <p14:creationId xmlns:p14="http://schemas.microsoft.com/office/powerpoint/2010/main" val="89581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714" y="5985253"/>
            <a:ext cx="3587900" cy="664809"/>
          </a:xfrm>
        </p:spPr>
        <p:txBody>
          <a:bodyPr>
            <a:normAutofit fontScale="90000"/>
          </a:bodyPr>
          <a:lstStyle/>
          <a:p>
            <a:pPr algn="ctr"/>
            <a:r>
              <a:rPr lang="en-US" b="1" dirty="0">
                <a:latin typeface="Lucida Sans" panose="020B0602030504020204" pitchFamily="34" charset="0"/>
              </a:rPr>
              <a:t>Project Location</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280368" y="6321724"/>
            <a:ext cx="1661795" cy="328338"/>
          </a:xfrm>
        </p:spPr>
      </p:pic>
      <p:sp>
        <p:nvSpPr>
          <p:cNvPr id="8" name="Rectangle 7"/>
          <p:cNvSpPr/>
          <p:nvPr/>
        </p:nvSpPr>
        <p:spPr>
          <a:xfrm>
            <a:off x="182843" y="712873"/>
            <a:ext cx="3827344" cy="440120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Infill development</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Mostly vacant </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Village Grill and Cold Springs Family Center</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Surrounded by:</a:t>
            </a:r>
          </a:p>
          <a:p>
            <a:pPr marL="800100" lvl="1" indent="-342900">
              <a:buFont typeface="Courier New" panose="02070309020205020404" pitchFamily="49" charset="0"/>
              <a:buChar char="o"/>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CS Middle School</a:t>
            </a:r>
          </a:p>
          <a:p>
            <a:pPr marL="800100" lvl="1" indent="-342900">
              <a:buFont typeface="Courier New" panose="02070309020205020404" pitchFamily="49" charset="0"/>
              <a:buChar char="o"/>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Village Center Park</a:t>
            </a:r>
          </a:p>
          <a:p>
            <a:pPr marL="800100" lvl="1" indent="-342900">
              <a:buFont typeface="Courier New" panose="02070309020205020404" pitchFamily="49" charset="0"/>
              <a:buChar char="o"/>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Single-Family Neighborhoods</a:t>
            </a:r>
          </a:p>
          <a:p>
            <a:pPr marL="800100" lvl="1" indent="-342900">
              <a:buFont typeface="Courier New" panose="02070309020205020404" pitchFamily="49" charset="0"/>
              <a:buChar char="o"/>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Village Parkway and Village Center Drive</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07052" y="748003"/>
            <a:ext cx="8084948" cy="6109998"/>
          </a:xfrm>
          <a:prstGeom prst="rect">
            <a:avLst/>
          </a:prstGeom>
        </p:spPr>
      </p:pic>
    </p:spTree>
    <p:extLst>
      <p:ext uri="{BB962C8B-B14F-4D97-AF65-F5344CB8AC3E}">
        <p14:creationId xmlns:p14="http://schemas.microsoft.com/office/powerpoint/2010/main" val="282690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714" y="5985253"/>
            <a:ext cx="3587900" cy="664809"/>
          </a:xfrm>
        </p:spPr>
        <p:txBody>
          <a:bodyPr>
            <a:normAutofit fontScale="90000"/>
          </a:bodyPr>
          <a:lstStyle/>
          <a:p>
            <a:pPr algn="ctr"/>
            <a:r>
              <a:rPr lang="en-US" b="1" dirty="0">
                <a:latin typeface="Lucida Sans" panose="020B0602030504020204" pitchFamily="34" charset="0"/>
              </a:rPr>
              <a:t>Master Plan &amp; Zoning</a:t>
            </a:r>
          </a:p>
        </p:txBody>
      </p:sp>
      <p:cxnSp>
        <p:nvCxnSpPr>
          <p:cNvPr id="11" name="Straight Connector 10"/>
          <p:cNvCxnSpPr/>
          <p:nvPr/>
        </p:nvCxnSpPr>
        <p:spPr>
          <a:xfrm>
            <a:off x="248711" y="5689777"/>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280368" y="6321724"/>
            <a:ext cx="1661795" cy="328338"/>
          </a:xfrm>
        </p:spPr>
      </p:pic>
      <p:sp>
        <p:nvSpPr>
          <p:cNvPr id="8" name="Rectangle 7"/>
          <p:cNvSpPr/>
          <p:nvPr/>
        </p:nvSpPr>
        <p:spPr>
          <a:xfrm>
            <a:off x="86765" y="238191"/>
            <a:ext cx="3849798" cy="5016758"/>
          </a:xfrm>
          <a:prstGeom prst="rect">
            <a:avLst/>
          </a:prstGeom>
        </p:spPr>
        <p:txBody>
          <a:bodyPr wrap="square">
            <a:spAutoFit/>
          </a:bodyPr>
          <a:lstStyle/>
          <a:p>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MPA and RZA unanimously approved by the PC (4/20/2020) &amp; BCC (5/26/2020)</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MPA and RZA were in anticipation of this request</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Master Plan = Commercial (C) &amp; Suburban Residential (SR)</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Zoning = Neighborhood Commercial (NC) &amp; Public-Semi Public (PSP)</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18675" y="743329"/>
            <a:ext cx="8073325" cy="6114671"/>
          </a:xfrm>
          <a:prstGeom prst="rect">
            <a:avLst/>
          </a:prstGeom>
        </p:spPr>
      </p:pic>
    </p:spTree>
    <p:extLst>
      <p:ext uri="{BB962C8B-B14F-4D97-AF65-F5344CB8AC3E}">
        <p14:creationId xmlns:p14="http://schemas.microsoft.com/office/powerpoint/2010/main" val="894048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578" y="5958210"/>
            <a:ext cx="3772408" cy="664809"/>
          </a:xfrm>
        </p:spPr>
        <p:txBody>
          <a:bodyPr>
            <a:normAutofit/>
          </a:bodyPr>
          <a:lstStyle/>
          <a:p>
            <a:pPr algn="ctr"/>
            <a:r>
              <a:rPr lang="en-US" b="1" dirty="0">
                <a:latin typeface="+mn-lt"/>
              </a:rPr>
              <a:t>Project Request</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898" y="81128"/>
            <a:ext cx="3890881" cy="5940088"/>
          </a:xfrm>
          <a:prstGeom prst="rect">
            <a:avLst/>
          </a:prstGeom>
          <a:noFill/>
        </p:spPr>
        <p:txBody>
          <a:bodyPr wrap="square" rtlCol="0">
            <a:spAutoFit/>
          </a:bodyPr>
          <a:lstStyle/>
          <a:p>
            <a:pPr>
              <a:spcBef>
                <a:spcPts val="1200"/>
              </a:spcBef>
            </a:pPr>
            <a:r>
              <a:rPr lang="en-US" sz="2000" b="1" dirty="0">
                <a:solidFill>
                  <a:schemeClr val="bg1"/>
                </a:solidFill>
                <a:latin typeface="Adobe Heiti Std R" panose="020B0400000000000000" pitchFamily="34" charset="-128"/>
                <a:ea typeface="Adobe Heiti Std R" panose="020B0400000000000000" pitchFamily="34" charset="-128"/>
              </a:rPr>
              <a:t>Requesting:</a:t>
            </a:r>
          </a:p>
          <a:p>
            <a:pPr marL="342900" marR="0" lvl="0" indent="-342900" algn="just">
              <a:spcBef>
                <a:spcPts val="0"/>
              </a:spcBef>
              <a:spcAft>
                <a:spcPts val="0"/>
              </a:spcAft>
              <a:buFont typeface="+mj-lt"/>
              <a:buAutoNum type="romanLcParenR"/>
            </a:pPr>
            <a:r>
              <a:rPr lang="en-US" dirty="0">
                <a:solidFill>
                  <a:schemeClr val="bg1"/>
                </a:solidFill>
                <a:ea typeface="Times New Roman" panose="02020603050405020304" pitchFamily="18" charset="0"/>
                <a:cs typeface="Times New Roman" panose="02020603050405020304" pitchFamily="18" charset="0"/>
              </a:rPr>
              <a:t>A Special Use permit to allow up to a maximum of 14 dwelling units per acre (du/ac) within the Neighborhood Commercial (NC) regulatory zoning designation in accordance with the Cold Springs Area Plan (CS.2.2.2),</a:t>
            </a:r>
          </a:p>
          <a:p>
            <a:pPr marL="342900" marR="0" lvl="0" indent="-342900" algn="just">
              <a:spcBef>
                <a:spcPts val="0"/>
              </a:spcBef>
              <a:spcAft>
                <a:spcPts val="0"/>
              </a:spcAft>
              <a:buFont typeface="+mj-lt"/>
              <a:buAutoNum type="romanLcParenR"/>
            </a:pPr>
            <a:endParaRPr lang="en-US" dirty="0">
              <a:solidFill>
                <a:schemeClr val="bg1"/>
              </a:solidFill>
              <a:ea typeface="Times New Roman" panose="02020603050405020304" pitchFamily="18" charset="0"/>
            </a:endParaRPr>
          </a:p>
          <a:p>
            <a:pPr marL="342900" marR="0" lvl="0" indent="-342900" algn="just">
              <a:spcBef>
                <a:spcPts val="0"/>
              </a:spcBef>
              <a:spcAft>
                <a:spcPts val="0"/>
              </a:spcAft>
              <a:buFont typeface="+mj-lt"/>
              <a:buAutoNum type="romanLcParenR"/>
            </a:pPr>
            <a:r>
              <a:rPr lang="en-US" dirty="0">
                <a:solidFill>
                  <a:schemeClr val="bg1"/>
                </a:solidFill>
                <a:ea typeface="Times New Roman" panose="02020603050405020304" pitchFamily="18" charset="0"/>
                <a:cs typeface="Times New Roman" panose="02020603050405020304" pitchFamily="18" charset="0"/>
              </a:rPr>
              <a:t>A Special Use Permit to modify the minimum yard standards to allow for single-family attached units in accordance with Washoe County Municipal Code Section 110.406.23; and</a:t>
            </a:r>
          </a:p>
          <a:p>
            <a:pPr marL="342900" marR="0" lvl="0" indent="-342900" algn="just">
              <a:spcBef>
                <a:spcPts val="0"/>
              </a:spcBef>
              <a:spcAft>
                <a:spcPts val="0"/>
              </a:spcAft>
              <a:buFont typeface="+mj-lt"/>
              <a:buAutoNum type="romanLcParenR"/>
            </a:pPr>
            <a:endParaRPr lang="en-US" dirty="0">
              <a:solidFill>
                <a:schemeClr val="bg1"/>
              </a:solidFill>
              <a:ea typeface="Times New Roman" panose="02020603050405020304" pitchFamily="18" charset="0"/>
            </a:endParaRPr>
          </a:p>
          <a:p>
            <a:pPr marL="342900" marR="0" lvl="0" indent="-342900" algn="just">
              <a:spcBef>
                <a:spcPts val="0"/>
              </a:spcBef>
              <a:spcAft>
                <a:spcPts val="0"/>
              </a:spcAft>
              <a:buFont typeface="+mj-lt"/>
              <a:buAutoNum type="romanLcParenR"/>
            </a:pPr>
            <a:r>
              <a:rPr lang="en-US" dirty="0">
                <a:solidFill>
                  <a:schemeClr val="bg1"/>
                </a:solidFill>
                <a:ea typeface="Times New Roman" panose="02020603050405020304" pitchFamily="18" charset="0"/>
                <a:cs typeface="Times New Roman" panose="02020603050405020304" pitchFamily="18" charset="0"/>
              </a:rPr>
              <a:t>A Tentative Map for a 111-unit single-family attached development within the Neighborhood Commercial (NC) regulatory zoning designation.  </a:t>
            </a:r>
            <a:endParaRPr lang="en-US" dirty="0">
              <a:solidFill>
                <a:schemeClr val="bg1"/>
              </a:solidFill>
              <a:ea typeface="Times New Roman" panose="02020603050405020304" pitchFamily="18" charset="0"/>
            </a:endParaRP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365955" y="6385230"/>
            <a:ext cx="1661795" cy="328338"/>
          </a:xfrm>
        </p:spPr>
      </p:pic>
      <p:pic>
        <p:nvPicPr>
          <p:cNvPr id="9" name="Picture 8">
            <a:extLst>
              <a:ext uri="{FF2B5EF4-FFF2-40B4-BE49-F238E27FC236}">
                <a16:creationId xmlns:a16="http://schemas.microsoft.com/office/drawing/2014/main" id="{8BDDA7D8-E2FA-4AF9-B9B7-EF172426D9D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15796" y="811786"/>
            <a:ext cx="8076204" cy="4668865"/>
          </a:xfrm>
          <a:prstGeom prst="rect">
            <a:avLst/>
          </a:prstGeom>
        </p:spPr>
      </p:pic>
    </p:spTree>
    <p:extLst>
      <p:ext uri="{BB962C8B-B14F-4D97-AF65-F5344CB8AC3E}">
        <p14:creationId xmlns:p14="http://schemas.microsoft.com/office/powerpoint/2010/main" val="310197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a:latin typeface="+mn-lt"/>
              </a:rPr>
              <a:t>Project Details</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23541" y="69793"/>
            <a:ext cx="3940152" cy="532453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111 townhomes mixed use development</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Cold Springs Family Center and the Village Grill will remain</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11.3 </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du/ac (14 du/ac max.)</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Setbacks:</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0 </a:t>
            </a:r>
            <a:r>
              <a:rPr lang="en-US" sz="2000" dirty="0" err="1">
                <a:solidFill>
                  <a:schemeClr val="bg1"/>
                </a:solidFill>
                <a:latin typeface="Century Gothic" panose="020B0502020202020204" pitchFamily="34" charset="0"/>
                <a:ea typeface="Adobe Heiti Std R" panose="020B0400000000000000" pitchFamily="34" charset="-128"/>
                <a:cs typeface="Arial" panose="020B0604020202020204" pitchFamily="34" charset="0"/>
              </a:rPr>
              <a:t>ft</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side</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0 </a:t>
            </a:r>
            <a:r>
              <a:rPr lang="en-US" sz="2000" dirty="0" err="1">
                <a:solidFill>
                  <a:schemeClr val="bg1"/>
                </a:solidFill>
                <a:latin typeface="Century Gothic" panose="020B0502020202020204" pitchFamily="34" charset="0"/>
                <a:ea typeface="Adobe Heiti Std R" panose="020B0400000000000000" pitchFamily="34" charset="-128"/>
                <a:cs typeface="Arial" panose="020B0604020202020204" pitchFamily="34" charset="0"/>
              </a:rPr>
              <a:t>ft</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rear</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8 </a:t>
            </a:r>
            <a:r>
              <a:rPr lang="en-US" sz="2000" dirty="0" err="1">
                <a:solidFill>
                  <a:schemeClr val="bg1"/>
                </a:solidFill>
                <a:latin typeface="Century Gothic" panose="020B0502020202020204" pitchFamily="34" charset="0"/>
                <a:ea typeface="Adobe Heiti Std R" panose="020B0400000000000000" pitchFamily="34" charset="-128"/>
                <a:cs typeface="Arial" panose="020B0604020202020204" pitchFamily="34" charset="0"/>
              </a:rPr>
              <a:t>ft</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 front</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Pedestrian trails will provide connectivity to park and surrounding neighborhoods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70637" y="678051"/>
            <a:ext cx="7985502" cy="6179949"/>
          </a:xfrm>
          <a:prstGeom prst="rect">
            <a:avLst/>
          </a:prstGeom>
        </p:spPr>
      </p:pic>
    </p:spTree>
    <p:extLst>
      <p:ext uri="{BB962C8B-B14F-4D97-AF65-F5344CB8AC3E}">
        <p14:creationId xmlns:p14="http://schemas.microsoft.com/office/powerpoint/2010/main" val="143003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a:latin typeface="+mn-lt"/>
              </a:rPr>
              <a:t>Project Details</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54078" y="1569476"/>
            <a:ext cx="3940152" cy="1938992"/>
          </a:xfrm>
          <a:prstGeom prst="rect">
            <a:avLst/>
          </a:prstGeom>
        </p:spPr>
        <p:txBody>
          <a:bodyPr wrap="square">
            <a:spAutoFit/>
          </a:bodyPr>
          <a:lstStyle/>
          <a:p>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Architecture will be designed to blend with the surrounding neighborhood</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Landscaped common area</a:t>
            </a:r>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93435" y="722152"/>
            <a:ext cx="8098565" cy="4859139"/>
          </a:xfrm>
          <a:prstGeom prst="rect">
            <a:avLst/>
          </a:prstGeom>
        </p:spPr>
      </p:pic>
      <p:sp>
        <p:nvSpPr>
          <p:cNvPr id="10" name="TextBox 9"/>
          <p:cNvSpPr txBox="1"/>
          <p:nvPr/>
        </p:nvSpPr>
        <p:spPr>
          <a:xfrm>
            <a:off x="7469447" y="5839562"/>
            <a:ext cx="1542282" cy="646331"/>
          </a:xfrm>
          <a:prstGeom prst="rect">
            <a:avLst/>
          </a:prstGeom>
          <a:noFill/>
        </p:spPr>
        <p:txBody>
          <a:bodyPr wrap="none" rtlCol="0">
            <a:spAutoFit/>
          </a:bodyPr>
          <a:lstStyle/>
          <a:p>
            <a:pPr algn="ctr"/>
            <a:r>
              <a:rPr lang="en-US" dirty="0"/>
              <a:t>Village Center </a:t>
            </a:r>
          </a:p>
          <a:p>
            <a:pPr algn="ctr"/>
            <a:r>
              <a:rPr lang="en-US" dirty="0"/>
              <a:t>Drive</a:t>
            </a:r>
          </a:p>
        </p:txBody>
      </p:sp>
    </p:spTree>
    <p:extLst>
      <p:ext uri="{BB962C8B-B14F-4D97-AF65-F5344CB8AC3E}">
        <p14:creationId xmlns:p14="http://schemas.microsoft.com/office/powerpoint/2010/main" val="108704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a:latin typeface="+mn-lt"/>
              </a:rPr>
              <a:t>Project Details</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108945" y="1889807"/>
            <a:ext cx="3940152" cy="2246769"/>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Stepped </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two </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and </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three</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-s</a:t>
            </a:r>
            <a:r>
              <a:rPr lang="en-US" sz="2000" dirty="0" smtClean="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tory </a:t>
            </a: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buildings to match the existing neighborhood</a:t>
            </a:r>
          </a:p>
          <a:p>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Continued pedestrian connectivity throughout the project</a:t>
            </a:r>
          </a:p>
        </p:txBody>
      </p:sp>
      <p:sp>
        <p:nvSpPr>
          <p:cNvPr id="12" name="TextBox 11"/>
          <p:cNvSpPr txBox="1"/>
          <p:nvPr/>
        </p:nvSpPr>
        <p:spPr>
          <a:xfrm>
            <a:off x="7462834" y="5910628"/>
            <a:ext cx="1881862" cy="646331"/>
          </a:xfrm>
          <a:prstGeom prst="rect">
            <a:avLst/>
          </a:prstGeom>
          <a:noFill/>
        </p:spPr>
        <p:txBody>
          <a:bodyPr wrap="none" rtlCol="0">
            <a:spAutoFit/>
          </a:bodyPr>
          <a:lstStyle/>
          <a:p>
            <a:pPr algn="ctr"/>
            <a:r>
              <a:rPr lang="en-US" dirty="0"/>
              <a:t>Woodland Village </a:t>
            </a:r>
          </a:p>
          <a:p>
            <a:pPr algn="ctr"/>
            <a:r>
              <a:rPr lang="en-US" dirty="0"/>
              <a:t>Parkway</a:t>
            </a:r>
          </a:p>
        </p:txBody>
      </p:sp>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097547" y="690113"/>
            <a:ext cx="8094453" cy="4856672"/>
          </a:xfrm>
          <a:prstGeom prst="rect">
            <a:avLst/>
          </a:prstGeom>
        </p:spPr>
      </p:pic>
    </p:spTree>
    <p:extLst>
      <p:ext uri="{BB962C8B-B14F-4D97-AF65-F5344CB8AC3E}">
        <p14:creationId xmlns:p14="http://schemas.microsoft.com/office/powerpoint/2010/main" val="204950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54" y="5985253"/>
            <a:ext cx="3200400" cy="664809"/>
          </a:xfrm>
        </p:spPr>
        <p:txBody>
          <a:bodyPr>
            <a:normAutofit/>
          </a:bodyPr>
          <a:lstStyle/>
          <a:p>
            <a:pPr algn="ctr"/>
            <a:r>
              <a:rPr lang="en-US" b="1" dirty="0">
                <a:latin typeface="+mn-lt"/>
              </a:rPr>
              <a:t>Project Details</a:t>
            </a:r>
          </a:p>
        </p:txBody>
      </p:sp>
      <p:cxnSp>
        <p:nvCxnSpPr>
          <p:cNvPr id="11" name="Straight Connector 10"/>
          <p:cNvCxnSpPr/>
          <p:nvPr/>
        </p:nvCxnSpPr>
        <p:spPr>
          <a:xfrm>
            <a:off x="217714" y="5910628"/>
            <a:ext cx="34921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0425972" y="6485893"/>
            <a:ext cx="1661795" cy="328338"/>
          </a:xfrm>
        </p:spPr>
      </p:pic>
      <p:sp>
        <p:nvSpPr>
          <p:cNvPr id="8" name="Rectangle 7"/>
          <p:cNvSpPr/>
          <p:nvPr/>
        </p:nvSpPr>
        <p:spPr>
          <a:xfrm>
            <a:off x="0" y="434003"/>
            <a:ext cx="4006019" cy="4708981"/>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Parking will not be reduced</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Parking provided 410 spaces:</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294 residential</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45 Village Grill</a:t>
            </a:r>
          </a:p>
          <a:p>
            <a:pPr marL="800100" lvl="1" indent="-342900">
              <a:buFont typeface="Wingdings" panose="05000000000000000000" pitchFamily="2" charset="2"/>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70 Family Center</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Traffic generated will be 851 average daily trips and 71 PM peak hour trips</a:t>
            </a:r>
          </a:p>
          <a:p>
            <a:pPr marL="285750" indent="-285750">
              <a:buFont typeface="Arial" panose="020B0604020202020204" pitchFamily="34" charset="0"/>
              <a:buChar char="•"/>
            </a:pPr>
            <a:endPar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Century Gothic" panose="020B0502020202020204" pitchFamily="34" charset="0"/>
                <a:ea typeface="Adobe Heiti Std R" panose="020B0400000000000000" pitchFamily="34" charset="-128"/>
                <a:cs typeface="Arial" panose="020B0604020202020204" pitchFamily="34" charset="0"/>
              </a:rPr>
              <a:t>Traffic improvements along Village Parkway</a:t>
            </a:r>
            <a:endParaRPr lang="en-US" sz="2000" dirty="0">
              <a:solidFill>
                <a:schemeClr val="bg1"/>
              </a:solidFill>
            </a:endParaRPr>
          </a:p>
          <a:p>
            <a:pPr marL="285750" indent="-285750">
              <a:buFont typeface="Arial" panose="020B0604020202020204" pitchFamily="34" charset="0"/>
              <a:buChar char="•"/>
            </a:pPr>
            <a:endParaRPr lang="en-US" sz="2000" dirty="0">
              <a:solidFill>
                <a:schemeClr val="bg1"/>
              </a:solidFill>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70637" y="678051"/>
            <a:ext cx="7985502" cy="6179949"/>
          </a:xfrm>
          <a:prstGeom prst="rect">
            <a:avLst/>
          </a:prstGeom>
        </p:spPr>
      </p:pic>
    </p:spTree>
    <p:extLst>
      <p:ext uri="{BB962C8B-B14F-4D97-AF65-F5344CB8AC3E}">
        <p14:creationId xmlns:p14="http://schemas.microsoft.com/office/powerpoint/2010/main" val="285218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itlesOfParts>
    <vt:vector size="26" baseType="lpstr">
      <vt:lpstr>Adobe Heiti Std R</vt:lpstr>
      <vt:lpstr>Arial</vt:lpstr>
      <vt:lpstr>Arial Black</vt:lpstr>
      <vt:lpstr>Calibri</vt:lpstr>
      <vt:lpstr>Calibri Light</vt:lpstr>
      <vt:lpstr>Century Gothic</vt:lpstr>
      <vt:lpstr>Courier New</vt:lpstr>
      <vt:lpstr>Lucida Sans</vt:lpstr>
      <vt:lpstr>Times New Roman</vt:lpstr>
      <vt:lpstr>Wingdings</vt:lpstr>
      <vt:lpstr>Retrospect</vt:lpstr>
      <vt:lpstr>Woodland Village  Town Center  tentative map &amp; SUP appeal WTM20-005 &amp; WSUP20-0021</vt:lpstr>
      <vt:lpstr>Project Location</vt:lpstr>
      <vt:lpstr>Project Location</vt:lpstr>
      <vt:lpstr>Master Plan &amp; Zoning</vt:lpstr>
      <vt:lpstr>Project Request</vt:lpstr>
      <vt:lpstr>Project Details</vt:lpstr>
      <vt:lpstr>Project Details</vt:lpstr>
      <vt:lpstr>Project Details</vt:lpstr>
      <vt:lpstr>Project Details</vt:lpstr>
      <vt:lpstr>Project Compatibility</vt:lpstr>
      <vt:lpstr>Prior Actions </vt:lpstr>
      <vt:lpstr>Appeal Issues</vt:lpstr>
      <vt:lpstr>Appeal Issues</vt:lpstr>
      <vt:lpstr>Appeal Issues</vt:lpstr>
      <vt:lpstr>PowerPoint Presentation</vt:lpstr>
    </vt:vector>
  </TitlesOfPart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