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74" r:id="rId6"/>
    <p:sldId id="315" r:id="rId7"/>
    <p:sldId id="284" r:id="rId8"/>
    <p:sldId id="316" r:id="rId9"/>
    <p:sldId id="306" r:id="rId10"/>
    <p:sldId id="305" r:id="rId11"/>
    <p:sldId id="307" r:id="rId12"/>
    <p:sldId id="309" r:id="rId13"/>
    <p:sldId id="314" r:id="rId14"/>
    <p:sldId id="310" r:id="rId15"/>
    <p:sldId id="312" r:id="rId16"/>
    <p:sldId id="313" r:id="rId17"/>
    <p:sldId id="286" r:id="rId18"/>
    <p:sldId id="302"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p:cViewPr varScale="1">
        <p:scale>
          <a:sx n="114" d="100"/>
          <a:sy n="114" d="100"/>
        </p:scale>
        <p:origin x="1536"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735" cy="461489"/>
          </a:xfrm>
          <a:prstGeom prst="rect">
            <a:avLst/>
          </a:prstGeom>
        </p:spPr>
        <p:txBody>
          <a:bodyPr vert="horz" lIns="90443" tIns="45222" rIns="90443" bIns="45222" rtlCol="0"/>
          <a:lstStyle>
            <a:lvl1pPr algn="l">
              <a:defRPr sz="1200"/>
            </a:lvl1pPr>
          </a:lstStyle>
          <a:p>
            <a:endParaRPr lang="en-US" dirty="0"/>
          </a:p>
        </p:txBody>
      </p:sp>
      <p:sp>
        <p:nvSpPr>
          <p:cNvPr id="3" name="Date Placeholder 2"/>
          <p:cNvSpPr>
            <a:spLocks noGrp="1"/>
          </p:cNvSpPr>
          <p:nvPr>
            <p:ph type="dt" idx="1"/>
          </p:nvPr>
        </p:nvSpPr>
        <p:spPr>
          <a:xfrm>
            <a:off x="3971084" y="3"/>
            <a:ext cx="3037735" cy="461489"/>
          </a:xfrm>
          <a:prstGeom prst="rect">
            <a:avLst/>
          </a:prstGeom>
        </p:spPr>
        <p:txBody>
          <a:bodyPr vert="horz" lIns="90443" tIns="45222" rIns="90443" bIns="45222" rtlCol="0"/>
          <a:lstStyle>
            <a:lvl1pPr algn="r">
              <a:defRPr sz="1200"/>
            </a:lvl1pPr>
          </a:lstStyle>
          <a:p>
            <a:fld id="{B8AE55A0-88DB-44F8-9E71-882C6BFF5295}" type="datetimeFigureOut">
              <a:rPr lang="en-US" smtClean="0"/>
              <a:t>11/15/2020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0443" tIns="45222" rIns="90443" bIns="45222" rtlCol="0" anchor="ctr"/>
          <a:lstStyle/>
          <a:p>
            <a:endParaRPr lang="en-US" dirty="0"/>
          </a:p>
        </p:txBody>
      </p:sp>
      <p:sp>
        <p:nvSpPr>
          <p:cNvPr id="5" name="Notes Placeholder 4"/>
          <p:cNvSpPr>
            <a:spLocks noGrp="1"/>
          </p:cNvSpPr>
          <p:nvPr>
            <p:ph type="body" sz="quarter" idx="3"/>
          </p:nvPr>
        </p:nvSpPr>
        <p:spPr>
          <a:xfrm>
            <a:off x="700406" y="4386509"/>
            <a:ext cx="5609588" cy="4156549"/>
          </a:xfrm>
          <a:prstGeom prst="rect">
            <a:avLst/>
          </a:prstGeom>
        </p:spPr>
        <p:txBody>
          <a:bodyPr vert="horz" lIns="90443" tIns="45222" rIns="90443" bIns="45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3015"/>
            <a:ext cx="3037735" cy="461489"/>
          </a:xfrm>
          <a:prstGeom prst="rect">
            <a:avLst/>
          </a:prstGeom>
        </p:spPr>
        <p:txBody>
          <a:bodyPr vert="horz" lIns="90443" tIns="45222" rIns="90443" bIns="45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4" y="8773015"/>
            <a:ext cx="3037735" cy="461489"/>
          </a:xfrm>
          <a:prstGeom prst="rect">
            <a:avLst/>
          </a:prstGeom>
        </p:spPr>
        <p:txBody>
          <a:bodyPr vert="horz" lIns="90443" tIns="45222" rIns="90443" bIns="45222"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a:solidFill>
                  <a:schemeClr val="bg1"/>
                </a:solidFill>
              </a:rPr>
              <a:t>Registrar of Voters</a:t>
            </a:r>
          </a:p>
        </p:txBody>
      </p:sp>
      <p:sp>
        <p:nvSpPr>
          <p:cNvPr id="7" name="TextBox 6"/>
          <p:cNvSpPr txBox="1"/>
          <p:nvPr/>
        </p:nvSpPr>
        <p:spPr>
          <a:xfrm>
            <a:off x="381000" y="1219200"/>
            <a:ext cx="8382000" cy="4191917"/>
          </a:xfrm>
          <a:prstGeom prst="rect">
            <a:avLst/>
          </a:prstGeom>
          <a:noFill/>
        </p:spPr>
        <p:txBody>
          <a:bodyPr wrap="square" rtlCol="0">
            <a:spAutoFit/>
          </a:bodyPr>
          <a:lstStyle/>
          <a:p>
            <a:pPr marL="342900" lvl="0" indent="-342900" algn="ctr">
              <a:spcBef>
                <a:spcPct val="20000"/>
              </a:spcBef>
            </a:pPr>
            <a:r>
              <a:rPr lang="en-US" sz="3600" b="1" dirty="0"/>
              <a:t>2020 GENERAL ELECTION</a:t>
            </a:r>
          </a:p>
          <a:p>
            <a:pPr marL="342900" lvl="0" indent="-342900" algn="ctr">
              <a:spcBef>
                <a:spcPct val="20000"/>
              </a:spcBef>
            </a:pPr>
            <a:endParaRPr lang="en-US" sz="3200" b="1" dirty="0"/>
          </a:p>
          <a:p>
            <a:pPr marL="342900" lvl="0" indent="-342900" algn="ctr">
              <a:spcBef>
                <a:spcPct val="20000"/>
              </a:spcBef>
            </a:pPr>
            <a:endParaRPr lang="en-US" sz="3200" b="1" dirty="0"/>
          </a:p>
          <a:p>
            <a:pPr marL="342900" lvl="0" indent="-342900" algn="ctr">
              <a:spcBef>
                <a:spcPct val="20000"/>
              </a:spcBef>
            </a:pPr>
            <a:endParaRPr lang="en-US" sz="3200" b="1" dirty="0"/>
          </a:p>
          <a:p>
            <a:pPr marL="342900" lvl="0" indent="-342900" algn="ctr">
              <a:spcBef>
                <a:spcPct val="20000"/>
              </a:spcBef>
            </a:pPr>
            <a:endParaRPr lang="en-US" sz="3200" b="1" dirty="0"/>
          </a:p>
          <a:p>
            <a:pPr marL="342900" lvl="0" indent="-342900" algn="ctr">
              <a:spcBef>
                <a:spcPct val="20000"/>
              </a:spcBef>
            </a:pPr>
            <a:endParaRPr lang="en-US" sz="3200" b="1" dirty="0"/>
          </a:p>
          <a:p>
            <a:pPr marL="342900" lvl="0" indent="-342900" algn="ctr">
              <a:spcBef>
                <a:spcPct val="20000"/>
              </a:spcBef>
            </a:pPr>
            <a:r>
              <a:rPr lang="en-US" sz="3200" b="1" dirty="0"/>
              <a:t>November 3, 2020</a:t>
            </a:r>
          </a:p>
        </p:txBody>
      </p:sp>
      <p:pic>
        <p:nvPicPr>
          <p:cNvPr id="5" name="Picture 2" descr="P:\Presentations\18 Pri Presentation Photos\I voted sticker wc.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3419" y="2210258"/>
            <a:ext cx="2946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9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343400"/>
          </a:xfrm>
        </p:spPr>
        <p:txBody>
          <a:bodyPr>
            <a:normAutofit fontScale="85000" lnSpcReduction="20000"/>
          </a:bodyPr>
          <a:lstStyle/>
          <a:p>
            <a:pPr marL="0" indent="0" algn="ctr">
              <a:buNone/>
            </a:pPr>
            <a:r>
              <a:rPr lang="en-US" sz="2800" dirty="0"/>
              <a:t>POST-ELECTION ACTIVITY</a:t>
            </a:r>
          </a:p>
          <a:p>
            <a:r>
              <a:rPr lang="en-US" sz="2800" dirty="0"/>
              <a:t>Per NRS 293B.155 as required by NRS 293B.165, Post-LAT completed on November 12 , 2020 and was completed with no errors.  </a:t>
            </a:r>
          </a:p>
          <a:p>
            <a:r>
              <a:rPr lang="en-US" sz="2800" dirty="0"/>
              <a:t>Provisional Ballots have been processed and are included in the final results.</a:t>
            </a:r>
          </a:p>
          <a:p>
            <a:r>
              <a:rPr lang="en-US" sz="2800" dirty="0"/>
              <a:t>Reconciliation completed with no unexplained errors.</a:t>
            </a:r>
          </a:p>
          <a:p>
            <a:r>
              <a:rPr lang="en-US" sz="2800" dirty="0"/>
              <a:t>Final abstract has been printed and vote history posted.</a:t>
            </a:r>
          </a:p>
          <a:p>
            <a:r>
              <a:rPr lang="en-US" sz="2800" dirty="0"/>
              <a:t>Post election audit completed , November 12, by the Accuracy Certification Board  (ACB)</a:t>
            </a:r>
          </a:p>
          <a:p>
            <a:pPr lvl="1"/>
            <a:r>
              <a:rPr lang="en-US" sz="2800" dirty="0"/>
              <a:t>Current Certification Board Members are:  Steve </a:t>
            </a:r>
            <a:r>
              <a:rPr lang="en-US" sz="2800" dirty="0" err="1"/>
              <a:t>Davidek</a:t>
            </a:r>
            <a:r>
              <a:rPr lang="en-US" sz="2800" dirty="0"/>
              <a:t>, Jean </a:t>
            </a:r>
            <a:r>
              <a:rPr lang="en-US" sz="2800" dirty="0" err="1"/>
              <a:t>Stoess</a:t>
            </a:r>
            <a:r>
              <a:rPr lang="en-US" sz="2800" dirty="0"/>
              <a:t>, Norm Schiff, and Dave </a:t>
            </a:r>
            <a:r>
              <a:rPr lang="en-US" sz="2800" dirty="0" err="1"/>
              <a:t>Harbeck</a:t>
            </a:r>
            <a:endParaRPr lang="en-US" sz="2800" dirty="0"/>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spTree>
    <p:extLst>
      <p:ext uri="{BB962C8B-B14F-4D97-AF65-F5344CB8AC3E}">
        <p14:creationId xmlns:p14="http://schemas.microsoft.com/office/powerpoint/2010/main" val="354573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001000" cy="3657600"/>
          </a:xfrm>
        </p:spPr>
        <p:txBody>
          <a:bodyPr>
            <a:normAutofit/>
          </a:bodyPr>
          <a:lstStyle/>
          <a:p>
            <a:pPr marL="0" indent="0">
              <a:buNone/>
            </a:pPr>
            <a:r>
              <a:rPr lang="en-US" sz="1800" dirty="0"/>
              <a:t>ICX Prime Voting Tablets were audited by the Accuracy Certification Board (ACB) on Thursday November 12, 2020.  The VVPAT Audit (NAC 293.255) requires that at least 2% or 20 voting machine’s paper audit trails be reviewed for accuracy (whichever is greater).  Our ACB chose to audit 22 machines to review.</a:t>
            </a:r>
          </a:p>
          <a:p>
            <a:pPr marL="0" indent="0">
              <a:buNone/>
            </a:pPr>
            <a:endParaRPr lang="en-US" sz="1800" dirty="0"/>
          </a:p>
          <a:p>
            <a:pPr marL="0" indent="0">
              <a:buNone/>
            </a:pPr>
            <a:r>
              <a:rPr lang="en-US" sz="1800" dirty="0"/>
              <a:t>This is done by scanning the QR codes for each copy of the ballot cast.  Those are totaled and compared to the print-out from the results flash drive.  The ACB also reviews at least two sets of individual votes cast visually and compares that to the VVPAT to make certain the QR code for each ballot choices are being accurately reflected. </a:t>
            </a:r>
            <a:endParaRPr lang="en-US" sz="1600" b="0" dirty="0"/>
          </a:p>
          <a:p>
            <a:pPr marL="0" indent="0" algn="ctr">
              <a:buNone/>
            </a:pPr>
            <a:r>
              <a:rPr lang="en-US" sz="1800" dirty="0"/>
              <a:t> No errors were found</a:t>
            </a:r>
            <a:r>
              <a:rPr lang="en-US" sz="1800" b="0" dirty="0"/>
              <a:t>.</a:t>
            </a:r>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sp>
        <p:nvSpPr>
          <p:cNvPr id="4" name="TextBox 3"/>
          <p:cNvSpPr txBox="1"/>
          <p:nvPr/>
        </p:nvSpPr>
        <p:spPr>
          <a:xfrm>
            <a:off x="1447800" y="1143000"/>
            <a:ext cx="6858000" cy="584775"/>
          </a:xfrm>
          <a:prstGeom prst="rect">
            <a:avLst/>
          </a:prstGeom>
          <a:noFill/>
        </p:spPr>
        <p:txBody>
          <a:bodyPr wrap="square" rtlCol="0">
            <a:spAutoFit/>
          </a:bodyPr>
          <a:lstStyle/>
          <a:p>
            <a:pPr algn="ctr"/>
            <a:r>
              <a:rPr lang="en-US" sz="3200" b="1" dirty="0"/>
              <a:t>VVPAT AUDIT</a:t>
            </a:r>
          </a:p>
        </p:txBody>
      </p:sp>
    </p:spTree>
    <p:extLst>
      <p:ext uri="{BB962C8B-B14F-4D97-AF65-F5344CB8AC3E}">
        <p14:creationId xmlns:p14="http://schemas.microsoft.com/office/powerpoint/2010/main" val="34619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58200" cy="4724400"/>
          </a:xfrm>
        </p:spPr>
        <p:txBody>
          <a:bodyPr>
            <a:normAutofit lnSpcReduction="10000"/>
          </a:bodyPr>
          <a:lstStyle/>
          <a:p>
            <a:r>
              <a:rPr lang="en-US" dirty="0"/>
              <a:t>STAFF INTRODUCTIONS – Team ROV</a:t>
            </a:r>
          </a:p>
          <a:p>
            <a:pPr lvl="1">
              <a:buFont typeface="Wingdings" panose="05000000000000000000" pitchFamily="2" charset="2"/>
              <a:buChar char="Ø"/>
            </a:pPr>
            <a:r>
              <a:rPr lang="en-US" sz="2600" b="1" dirty="0"/>
              <a:t>Heather Carmen </a:t>
            </a:r>
            <a:r>
              <a:rPr lang="en-US" sz="2600" dirty="0"/>
              <a:t>– Assistant Registrar of Voters</a:t>
            </a:r>
          </a:p>
          <a:p>
            <a:pPr lvl="1">
              <a:buFont typeface="Wingdings" panose="05000000000000000000" pitchFamily="2" charset="2"/>
              <a:buChar char="Ø"/>
            </a:pPr>
            <a:r>
              <a:rPr lang="en-US" sz="2600" b="1" dirty="0"/>
              <a:t>Cate Salim </a:t>
            </a:r>
            <a:r>
              <a:rPr lang="en-US" sz="2600" dirty="0"/>
              <a:t>– Equipment Supply Manager/Polling Place Coordinator AND Absent Ballot Coordinator</a:t>
            </a:r>
          </a:p>
          <a:p>
            <a:pPr lvl="1">
              <a:buFont typeface="Wingdings" panose="05000000000000000000" pitchFamily="2" charset="2"/>
              <a:buChar char="Ø"/>
            </a:pPr>
            <a:r>
              <a:rPr lang="en-US" sz="2600" b="1" dirty="0"/>
              <a:t>Jon Brown </a:t>
            </a:r>
            <a:r>
              <a:rPr lang="en-US" sz="2600" dirty="0"/>
              <a:t>– Poll Worker Recruiter and Trainer</a:t>
            </a:r>
          </a:p>
          <a:p>
            <a:pPr lvl="1">
              <a:buFont typeface="Wingdings" panose="05000000000000000000" pitchFamily="2" charset="2"/>
              <a:buChar char="Ø"/>
            </a:pPr>
            <a:r>
              <a:rPr lang="en-US" sz="2600" b="1" dirty="0"/>
              <a:t>Michael Chavez </a:t>
            </a:r>
            <a:r>
              <a:rPr lang="en-US" sz="2600" dirty="0"/>
              <a:t>– Front Office and Correspondence Manager</a:t>
            </a:r>
          </a:p>
          <a:p>
            <a:pPr lvl="1">
              <a:buFont typeface="Wingdings" panose="05000000000000000000" pitchFamily="2" charset="2"/>
              <a:buChar char="Ø"/>
            </a:pPr>
            <a:r>
              <a:rPr lang="en-US" sz="2600" b="1" dirty="0"/>
              <a:t>Mike Mulreany </a:t>
            </a:r>
            <a:r>
              <a:rPr lang="en-US" sz="2600" dirty="0"/>
              <a:t>– Department Systems Specialist</a:t>
            </a:r>
          </a:p>
          <a:p>
            <a:pPr lvl="1">
              <a:buFont typeface="Wingdings" panose="05000000000000000000" pitchFamily="2" charset="2"/>
              <a:buChar char="Ø"/>
            </a:pPr>
            <a:r>
              <a:rPr lang="en-US" sz="2600" b="1" dirty="0"/>
              <a:t>Brian Takemoto </a:t>
            </a:r>
            <a:r>
              <a:rPr lang="en-US" sz="2600" dirty="0"/>
              <a:t>– Technology Services (Responsible for everything)</a:t>
            </a:r>
          </a:p>
          <a:p>
            <a:pPr lvl="1">
              <a:buFont typeface="Wingdings" panose="05000000000000000000" pitchFamily="2" charset="2"/>
              <a:buChar char="Ø"/>
            </a:pPr>
            <a:r>
              <a:rPr lang="en-US" sz="2600" b="1" dirty="0"/>
              <a:t>Dan Simpson </a:t>
            </a:r>
            <a:r>
              <a:rPr lang="en-US" sz="2600" dirty="0"/>
              <a:t>– Technology Services</a:t>
            </a:r>
            <a:endParaRPr lang="en-US" dirty="0"/>
          </a:p>
        </p:txBody>
      </p:sp>
      <p:sp>
        <p:nvSpPr>
          <p:cNvPr id="3" name="Title 2"/>
          <p:cNvSpPr>
            <a:spLocks noGrp="1"/>
          </p:cNvSpPr>
          <p:nvPr>
            <p:ph type="title"/>
          </p:nvPr>
        </p:nvSpPr>
        <p:spPr>
          <a:xfrm>
            <a:off x="1219200" y="76200"/>
            <a:ext cx="5486400" cy="792162"/>
          </a:xfrm>
        </p:spPr>
        <p:txBody>
          <a:bodyPr/>
          <a:lstStyle/>
          <a:p>
            <a:r>
              <a:rPr lang="en-US" dirty="0"/>
              <a:t>Registrar of Voters</a:t>
            </a:r>
          </a:p>
        </p:txBody>
      </p:sp>
    </p:spTree>
    <p:extLst>
      <p:ext uri="{BB962C8B-B14F-4D97-AF65-F5344CB8AC3E}">
        <p14:creationId xmlns:p14="http://schemas.microsoft.com/office/powerpoint/2010/main" val="220179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66900"/>
            <a:ext cx="4495800" cy="3124200"/>
          </a:xfrm>
        </p:spPr>
        <p:txBody>
          <a:bodyPr/>
          <a:lstStyle/>
          <a:p>
            <a:pPr marL="457200" lvl="1" indent="0">
              <a:buNone/>
            </a:pPr>
            <a:r>
              <a:rPr lang="en-US" b="1" dirty="0"/>
              <a:t>FINAL THANK YOU TO:</a:t>
            </a:r>
          </a:p>
          <a:p>
            <a:pPr lvl="1">
              <a:buFont typeface="Wingdings" panose="05000000000000000000" pitchFamily="2" charset="2"/>
              <a:buChar char="§"/>
            </a:pPr>
            <a:endParaRPr lang="en-US" sz="2000" dirty="0"/>
          </a:p>
          <a:p>
            <a:pPr lvl="1">
              <a:buFont typeface="Wingdings" panose="05000000000000000000" pitchFamily="2" charset="2"/>
              <a:buChar char="§"/>
            </a:pPr>
            <a:r>
              <a:rPr lang="en-US" sz="2000" dirty="0"/>
              <a:t>County Manager’s Office for their continued support</a:t>
            </a:r>
          </a:p>
          <a:p>
            <a:pPr lvl="1">
              <a:buFont typeface="Wingdings" panose="05000000000000000000" pitchFamily="2" charset="2"/>
              <a:buChar char="§"/>
            </a:pPr>
            <a:r>
              <a:rPr lang="en-US" sz="2000" dirty="0"/>
              <a:t>Communications Team</a:t>
            </a:r>
          </a:p>
          <a:p>
            <a:pPr lvl="1">
              <a:buFont typeface="Wingdings" panose="05000000000000000000" pitchFamily="2" charset="2"/>
              <a:buChar char="§"/>
            </a:pPr>
            <a:r>
              <a:rPr lang="en-US" sz="2000" dirty="0"/>
              <a:t>Technology Services</a:t>
            </a:r>
          </a:p>
          <a:p>
            <a:pPr lvl="1">
              <a:buFont typeface="Wingdings" panose="05000000000000000000" pitchFamily="2" charset="2"/>
              <a:buChar char="§"/>
            </a:pPr>
            <a:r>
              <a:rPr lang="en-US" sz="2000" dirty="0"/>
              <a:t>Our Voters</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p:txBody>
      </p:sp>
      <p:sp>
        <p:nvSpPr>
          <p:cNvPr id="3" name="Title 2"/>
          <p:cNvSpPr>
            <a:spLocks noGrp="1"/>
          </p:cNvSpPr>
          <p:nvPr>
            <p:ph type="title"/>
          </p:nvPr>
        </p:nvSpPr>
        <p:spPr>
          <a:xfrm>
            <a:off x="1219200" y="76200"/>
            <a:ext cx="5486400" cy="792162"/>
          </a:xfrm>
        </p:spPr>
        <p:txBody>
          <a:bodyPr/>
          <a:lstStyle/>
          <a:p>
            <a:r>
              <a:rPr lang="en-US" dirty="0"/>
              <a:t>Registrar of Voters</a:t>
            </a:r>
          </a:p>
        </p:txBody>
      </p:sp>
      <p:pic>
        <p:nvPicPr>
          <p:cNvPr id="6" name="Picture 5" descr="A picture containing indoor, person, blue, table&#10;&#10;Description automatically generated">
            <a:extLst>
              <a:ext uri="{FF2B5EF4-FFF2-40B4-BE49-F238E27FC236}">
                <a16:creationId xmlns:a16="http://schemas.microsoft.com/office/drawing/2014/main" id="{1C5C370D-F482-4CB5-BD40-D58F3C3A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0"/>
            <a:ext cx="3352800" cy="3375923"/>
          </a:xfrm>
          <a:prstGeom prst="rect">
            <a:avLst/>
          </a:prstGeom>
        </p:spPr>
      </p:pic>
    </p:spTree>
    <p:extLst>
      <p:ext uri="{BB962C8B-B14F-4D97-AF65-F5344CB8AC3E}">
        <p14:creationId xmlns:p14="http://schemas.microsoft.com/office/powerpoint/2010/main" val="127897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t>Voter Registration and Elections Administration</a:t>
            </a:r>
          </a:p>
          <a:p>
            <a:pPr marL="0" indent="0" algn="ctr">
              <a:buNone/>
            </a:pPr>
            <a:endParaRPr lang="en-US" sz="3600" dirty="0"/>
          </a:p>
          <a:p>
            <a:pPr marL="0" indent="0" algn="ctr">
              <a:buNone/>
            </a:pPr>
            <a:r>
              <a:rPr lang="en-US" sz="3600" dirty="0"/>
              <a:t>Thank You</a:t>
            </a:r>
          </a:p>
          <a:p>
            <a:pPr marL="0" indent="0" algn="ctr">
              <a:buNone/>
            </a:pPr>
            <a:endParaRPr lang="en-US" dirty="0"/>
          </a:p>
          <a:p>
            <a:pPr marL="0" indent="0" algn="ctr">
              <a:buNone/>
            </a:pPr>
            <a:endParaRPr lang="en-US" dirty="0"/>
          </a:p>
          <a:p>
            <a:pPr marL="0" indent="0" algn="ctr">
              <a:buNone/>
            </a:pPr>
            <a:endParaRPr lang="en-US" dirty="0"/>
          </a:p>
        </p:txBody>
      </p:sp>
      <p:sp>
        <p:nvSpPr>
          <p:cNvPr id="3" name="Title 2"/>
          <p:cNvSpPr>
            <a:spLocks noGrp="1"/>
          </p:cNvSpPr>
          <p:nvPr>
            <p:ph type="title"/>
          </p:nvPr>
        </p:nvSpPr>
        <p:spPr/>
        <p:txBody>
          <a:bodyPr/>
          <a:lstStyle/>
          <a:p>
            <a:r>
              <a:rPr lang="en-US" dirty="0"/>
              <a:t>Registrar of Voters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657600"/>
            <a:ext cx="2661432" cy="1328929"/>
          </a:xfrm>
          <a:prstGeom prst="rect">
            <a:avLst/>
          </a:prstGeom>
        </p:spPr>
      </p:pic>
    </p:spTree>
    <p:extLst>
      <p:ext uri="{BB962C8B-B14F-4D97-AF65-F5344CB8AC3E}">
        <p14:creationId xmlns:p14="http://schemas.microsoft.com/office/powerpoint/2010/main" val="27066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a:solidFill>
                  <a:schemeClr val="bg1"/>
                </a:solidFill>
              </a:rPr>
              <a:t>Registrar of Voters</a:t>
            </a:r>
          </a:p>
        </p:txBody>
      </p:sp>
      <p:sp>
        <p:nvSpPr>
          <p:cNvPr id="2" name="TextBox 1">
            <a:extLst>
              <a:ext uri="{FF2B5EF4-FFF2-40B4-BE49-F238E27FC236}">
                <a16:creationId xmlns:a16="http://schemas.microsoft.com/office/drawing/2014/main" id="{5B9424FA-9CEB-4CE8-9BAD-88881DC82319}"/>
              </a:ext>
            </a:extLst>
          </p:cNvPr>
          <p:cNvSpPr txBox="1"/>
          <p:nvPr/>
        </p:nvSpPr>
        <p:spPr>
          <a:xfrm>
            <a:off x="1066800" y="1219200"/>
            <a:ext cx="6477000" cy="3693319"/>
          </a:xfrm>
          <a:prstGeom prst="rect">
            <a:avLst/>
          </a:prstGeom>
          <a:noFill/>
        </p:spPr>
        <p:txBody>
          <a:bodyPr wrap="square" rtlCol="0">
            <a:spAutoFit/>
          </a:bodyPr>
          <a:lstStyle/>
          <a:p>
            <a:endParaRPr lang="en-US" dirty="0"/>
          </a:p>
          <a:p>
            <a:r>
              <a:rPr lang="en-US" b="1" dirty="0"/>
              <a:t>Going into the 2020 Elections – The Year of Change:</a:t>
            </a:r>
          </a:p>
          <a:p>
            <a:r>
              <a:rPr lang="en-US" dirty="0"/>
              <a:t> </a:t>
            </a:r>
            <a:r>
              <a:rPr lang="en-US" b="1" dirty="0"/>
              <a:t>Internal Department Goals</a:t>
            </a:r>
          </a:p>
          <a:p>
            <a:pPr marL="285750" indent="-285750">
              <a:buFont typeface="Arial" panose="020B0604020202020204" pitchFamily="34" charset="0"/>
              <a:buChar char="•"/>
            </a:pPr>
            <a:r>
              <a:rPr lang="en-US" dirty="0"/>
              <a:t>Interactive Sample Ballot</a:t>
            </a:r>
          </a:p>
          <a:p>
            <a:pPr marL="285750" indent="-285750">
              <a:buFont typeface="Arial" panose="020B0604020202020204" pitchFamily="34" charset="0"/>
              <a:buChar char="•"/>
            </a:pPr>
            <a:r>
              <a:rPr lang="en-US" dirty="0"/>
              <a:t>Adopt a Polling Place Program (</a:t>
            </a:r>
            <a:r>
              <a:rPr lang="en-US" dirty="0" err="1"/>
              <a:t>AAPP</a:t>
            </a:r>
            <a:r>
              <a:rPr lang="en-US" dirty="0"/>
              <a:t>)</a:t>
            </a:r>
          </a:p>
          <a:p>
            <a:pPr marL="285750" indent="-285750">
              <a:buFont typeface="Arial" panose="020B0604020202020204" pitchFamily="34" charset="0"/>
              <a:buChar char="•"/>
            </a:pPr>
            <a:r>
              <a:rPr lang="en-US" dirty="0"/>
              <a:t>Wait times App</a:t>
            </a:r>
          </a:p>
          <a:p>
            <a:pPr marL="285750" indent="-285750">
              <a:buFont typeface="Arial" panose="020B0604020202020204" pitchFamily="34" charset="0"/>
              <a:buChar char="•"/>
            </a:pPr>
            <a:r>
              <a:rPr lang="en-US" dirty="0"/>
              <a:t>Results Reporting Dashboard</a:t>
            </a:r>
          </a:p>
          <a:p>
            <a:pPr marL="285750" indent="-285750">
              <a:buFont typeface="Arial" panose="020B0604020202020204" pitchFamily="34" charset="0"/>
              <a:buChar char="•"/>
            </a:pPr>
            <a:r>
              <a:rPr lang="en-US" dirty="0" err="1"/>
              <a:t>Ballottrax</a:t>
            </a:r>
            <a:endParaRPr lang="en-US" dirty="0"/>
          </a:p>
          <a:p>
            <a:endParaRPr lang="en-US" dirty="0"/>
          </a:p>
          <a:p>
            <a:r>
              <a:rPr lang="en-US" b="1" dirty="0"/>
              <a:t>COVID-19</a:t>
            </a:r>
          </a:p>
          <a:p>
            <a:pPr marL="285750" indent="-285750">
              <a:buFont typeface="Arial" panose="020B0604020202020204" pitchFamily="34" charset="0"/>
              <a:buChar char="•"/>
            </a:pPr>
            <a:r>
              <a:rPr lang="en-US" dirty="0"/>
              <a:t>All mail-in and in-person voting for General Election per AB 4</a:t>
            </a:r>
          </a:p>
          <a:p>
            <a:pPr marL="742950" lvl="1" indent="-285750">
              <a:buFont typeface="Arial" panose="020B0604020202020204" pitchFamily="34" charset="0"/>
              <a:buChar char="•"/>
            </a:pPr>
            <a:r>
              <a:rPr lang="en-US" dirty="0"/>
              <a:t>Secretary of State’s Office procurement of envelope sorter</a:t>
            </a:r>
          </a:p>
          <a:p>
            <a:endParaRPr lang="en-US" dirty="0"/>
          </a:p>
        </p:txBody>
      </p:sp>
    </p:spTree>
    <p:extLst>
      <p:ext uri="{BB962C8B-B14F-4D97-AF65-F5344CB8AC3E}">
        <p14:creationId xmlns:p14="http://schemas.microsoft.com/office/powerpoint/2010/main" val="331782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600"/>
          </a:xfrm>
        </p:spPr>
        <p:txBody>
          <a:bodyPr>
            <a:normAutofit/>
          </a:bodyPr>
          <a:lstStyle/>
          <a:p>
            <a:pPr marL="0" indent="0" algn="ctr">
              <a:buNone/>
            </a:pPr>
            <a:r>
              <a:rPr lang="en-US" sz="2400" dirty="0"/>
              <a:t>ELECTION STATISTICS</a:t>
            </a:r>
          </a:p>
          <a:p>
            <a:pPr marL="0" indent="0">
              <a:buNone/>
            </a:pPr>
            <a:r>
              <a:rPr lang="en-US" sz="2400" dirty="0"/>
              <a:t>REGISTERED VOTERS IS WASHOE COUNTY – 304,224</a:t>
            </a:r>
          </a:p>
          <a:p>
            <a:pPr marL="457200" lvl="1" indent="0">
              <a:buNone/>
            </a:pPr>
            <a:r>
              <a:rPr lang="en-US" sz="2400" dirty="0"/>
              <a:t>                 </a:t>
            </a:r>
          </a:p>
          <a:p>
            <a:pPr marL="457200" lvl="1" indent="0">
              <a:buNone/>
            </a:pPr>
            <a:r>
              <a:rPr lang="en-US" sz="2400" dirty="0"/>
              <a:t>                 </a:t>
            </a:r>
            <a:r>
              <a:rPr lang="en-US" sz="2800" dirty="0"/>
              <a:t>Democratic – 107,807</a:t>
            </a:r>
          </a:p>
          <a:p>
            <a:pPr marL="457200" lvl="1" indent="0">
              <a:buNone/>
            </a:pPr>
            <a:endParaRPr lang="en-US" sz="2400" dirty="0"/>
          </a:p>
          <a:p>
            <a:pPr marL="457200" lvl="1" indent="0">
              <a:buNone/>
            </a:pPr>
            <a:r>
              <a:rPr lang="en-US" sz="2400" dirty="0"/>
              <a:t>                 </a:t>
            </a:r>
            <a:r>
              <a:rPr lang="en-US" sz="2800" dirty="0"/>
              <a:t>Republican – 108,586</a:t>
            </a:r>
          </a:p>
          <a:p>
            <a:pPr marL="457200" lvl="1" indent="0">
              <a:buNone/>
            </a:pPr>
            <a:endParaRPr lang="en-US" sz="1600" dirty="0"/>
          </a:p>
          <a:p>
            <a:pPr marL="457200" lvl="1" indent="0">
              <a:buNone/>
            </a:pPr>
            <a:endParaRPr lang="en-US" sz="1600" dirty="0"/>
          </a:p>
          <a:p>
            <a:pPr lvl="2">
              <a:buFont typeface="Wingdings" panose="05000000000000000000" pitchFamily="2" charset="2"/>
              <a:buChar char="q"/>
            </a:pPr>
            <a:r>
              <a:rPr lang="en-US" dirty="0"/>
              <a:t>Minor Party/Nonpartisans – 87,831</a:t>
            </a:r>
          </a:p>
          <a:p>
            <a:pPr marL="457200" lvl="1" indent="0">
              <a:buNone/>
            </a:pPr>
            <a:endParaRPr lang="en-US" sz="2800" b="1" dirty="0"/>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8817" y="2514600"/>
            <a:ext cx="467498" cy="457200"/>
          </a:xfrm>
          <a:prstGeom prst="rect">
            <a:avLst/>
          </a:prstGeo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328" y="3577666"/>
            <a:ext cx="442987" cy="384734"/>
          </a:xfrm>
          <a:prstGeom prst="rect">
            <a:avLst/>
          </a:prstGeom>
        </p:spPr>
      </p:pic>
    </p:spTree>
    <p:extLst>
      <p:ext uri="{BB962C8B-B14F-4D97-AF65-F5344CB8AC3E}">
        <p14:creationId xmlns:p14="http://schemas.microsoft.com/office/powerpoint/2010/main" val="5502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600"/>
          </a:xfrm>
        </p:spPr>
        <p:txBody>
          <a:bodyPr>
            <a:normAutofit fontScale="92500" lnSpcReduction="10000"/>
          </a:bodyPr>
          <a:lstStyle/>
          <a:p>
            <a:pPr marL="0" indent="0" algn="ctr">
              <a:buNone/>
            </a:pPr>
            <a:r>
              <a:rPr lang="en-US" sz="2400" dirty="0"/>
              <a:t>ELECTION STATISTICS</a:t>
            </a:r>
          </a:p>
          <a:p>
            <a:pPr marL="0" indent="0">
              <a:buNone/>
            </a:pPr>
            <a:r>
              <a:rPr lang="en-US" sz="2400" dirty="0"/>
              <a:t>2020 General Turnout by Tally  Type</a:t>
            </a:r>
          </a:p>
          <a:p>
            <a:pPr lvl="1">
              <a:buFont typeface="Wingdings" panose="05000000000000000000" pitchFamily="2" charset="2"/>
              <a:buChar char="Ø"/>
            </a:pPr>
            <a:r>
              <a:rPr lang="en-US" sz="2400" dirty="0"/>
              <a:t>Mail-In 		132,241</a:t>
            </a:r>
          </a:p>
          <a:p>
            <a:pPr lvl="1">
              <a:buFont typeface="Wingdings" panose="05000000000000000000" pitchFamily="2" charset="2"/>
              <a:buChar char="Ø"/>
            </a:pPr>
            <a:r>
              <a:rPr lang="en-US" sz="2400" dirty="0"/>
              <a:t>Early Voting	95,595</a:t>
            </a:r>
          </a:p>
          <a:p>
            <a:pPr lvl="1">
              <a:buFont typeface="Wingdings" panose="05000000000000000000" pitchFamily="2" charset="2"/>
              <a:buChar char="Ø"/>
            </a:pPr>
            <a:r>
              <a:rPr lang="en-US" sz="2400" dirty="0"/>
              <a:t>Election Day	24,727</a:t>
            </a:r>
          </a:p>
          <a:p>
            <a:pPr lvl="2">
              <a:buFont typeface="Wingdings" panose="05000000000000000000" pitchFamily="2" charset="2"/>
              <a:buChar char="Ø"/>
            </a:pPr>
            <a:r>
              <a:rPr lang="en-US" sz="3200" b="1" dirty="0"/>
              <a:t>Total	252,563</a:t>
            </a:r>
          </a:p>
          <a:p>
            <a:pPr lvl="2">
              <a:buFont typeface="Wingdings" panose="05000000000000000000" pitchFamily="2" charset="2"/>
              <a:buChar char="Ø"/>
            </a:pPr>
            <a:endParaRPr lang="en-US" sz="3200" b="1" dirty="0"/>
          </a:p>
          <a:p>
            <a:pPr marL="914400" lvl="2" indent="0" algn="ctr">
              <a:buNone/>
            </a:pPr>
            <a:r>
              <a:rPr lang="en-US" sz="3200" b="1" dirty="0"/>
              <a:t>A WASHOE COUNTY HISTORIC TURNOUT</a:t>
            </a:r>
          </a:p>
          <a:p>
            <a:pPr marL="914400" lvl="2" indent="0" algn="ctr">
              <a:buNone/>
            </a:pPr>
            <a:r>
              <a:rPr lang="en-US" sz="3200" b="1" dirty="0"/>
              <a:t>83.02%</a:t>
            </a:r>
          </a:p>
          <a:p>
            <a:pPr marL="457200" lvl="1" indent="0">
              <a:buNone/>
            </a:pPr>
            <a:r>
              <a:rPr lang="en-US" sz="2400" dirty="0"/>
              <a:t>                 </a:t>
            </a:r>
          </a:p>
          <a:p>
            <a:pPr marL="457200" lvl="1" indent="0">
              <a:buNone/>
            </a:pPr>
            <a:endParaRPr lang="en-US" sz="2400" dirty="0"/>
          </a:p>
          <a:p>
            <a:pPr marL="457200" lvl="1" indent="0">
              <a:buNone/>
            </a:pPr>
            <a:endParaRPr lang="en-US" sz="1600" dirty="0"/>
          </a:p>
          <a:p>
            <a:pPr marL="457200" lvl="1" indent="0">
              <a:buNone/>
            </a:pPr>
            <a:endParaRPr lang="en-US" sz="1600" dirty="0"/>
          </a:p>
          <a:p>
            <a:pPr marL="457200" lvl="1" indent="0">
              <a:buNone/>
            </a:pPr>
            <a:endParaRPr lang="en-US" sz="2800" b="1" dirty="0"/>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spTree>
    <p:extLst>
      <p:ext uri="{BB962C8B-B14F-4D97-AF65-F5344CB8AC3E}">
        <p14:creationId xmlns:p14="http://schemas.microsoft.com/office/powerpoint/2010/main" val="222247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29312"/>
            <a:ext cx="3107094" cy="3352800"/>
          </a:xfrm>
        </p:spPr>
        <p:txBody>
          <a:bodyPr>
            <a:normAutofit/>
          </a:bodyPr>
          <a:lstStyle/>
          <a:p>
            <a:pPr marL="0" indent="0">
              <a:buNone/>
            </a:pPr>
            <a:r>
              <a:rPr lang="en-US" sz="2800" dirty="0"/>
              <a:t>Early Voting</a:t>
            </a:r>
          </a:p>
          <a:p>
            <a:r>
              <a:rPr lang="en-US" sz="2400" b="0" dirty="0"/>
              <a:t>15 In-Person Polling Locations</a:t>
            </a:r>
          </a:p>
          <a:p>
            <a:r>
              <a:rPr lang="en-US" sz="2400" b="0" dirty="0"/>
              <a:t>15 Ballot Drop Off Locations</a:t>
            </a:r>
          </a:p>
          <a:p>
            <a:r>
              <a:rPr lang="en-US" sz="2400" b="0" dirty="0"/>
              <a:t>328 Early Voting Election Workers</a:t>
            </a:r>
          </a:p>
          <a:p>
            <a:pPr marL="0" indent="0">
              <a:buNone/>
            </a:pPr>
            <a:endParaRPr lang="en-US" sz="2800" b="0" dirty="0"/>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pic>
        <p:nvPicPr>
          <p:cNvPr id="8" name="Picture 7" descr="A group of people in a room&#10;&#10;Description automatically generated">
            <a:extLst>
              <a:ext uri="{FF2B5EF4-FFF2-40B4-BE49-F238E27FC236}">
                <a16:creationId xmlns:a16="http://schemas.microsoft.com/office/drawing/2014/main" id="{A9DEB54A-BBE0-4A77-9AC3-03AEC9FD8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169864"/>
            <a:ext cx="4363536" cy="4518271"/>
          </a:xfrm>
          <a:prstGeom prst="rect">
            <a:avLst/>
          </a:prstGeom>
        </p:spPr>
      </p:pic>
    </p:spTree>
    <p:extLst>
      <p:ext uri="{BB962C8B-B14F-4D97-AF65-F5344CB8AC3E}">
        <p14:creationId xmlns:p14="http://schemas.microsoft.com/office/powerpoint/2010/main" val="407362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0" y="1752600"/>
            <a:ext cx="4119465" cy="1371600"/>
          </a:xfrm>
        </p:spPr>
        <p:txBody>
          <a:bodyPr>
            <a:normAutofit/>
          </a:bodyPr>
          <a:lstStyle/>
          <a:p>
            <a:pPr marL="0" indent="0">
              <a:buNone/>
            </a:pPr>
            <a:r>
              <a:rPr lang="en-US" sz="2800" dirty="0"/>
              <a:t>Election Day</a:t>
            </a:r>
          </a:p>
          <a:p>
            <a:r>
              <a:rPr lang="en-US" sz="2000" b="0" dirty="0"/>
              <a:t>29 In-Person Polling Locations</a:t>
            </a:r>
          </a:p>
          <a:p>
            <a:r>
              <a:rPr lang="en-US" sz="2000" b="0" dirty="0"/>
              <a:t>16 Ballot Drop Off Locations</a:t>
            </a:r>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pic>
        <p:nvPicPr>
          <p:cNvPr id="6" name="Picture 5" descr="A picture containing indoor, person, table, sitting&#10;&#10;Description automatically generated">
            <a:extLst>
              <a:ext uri="{FF2B5EF4-FFF2-40B4-BE49-F238E27FC236}">
                <a16:creationId xmlns:a16="http://schemas.microsoft.com/office/drawing/2014/main" id="{9954E342-E722-42CE-A68B-332BF9FC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15591"/>
            <a:ext cx="3387106" cy="4026818"/>
          </a:xfrm>
          <a:prstGeom prst="rect">
            <a:avLst/>
          </a:prstGeom>
        </p:spPr>
      </p:pic>
    </p:spTree>
    <p:extLst>
      <p:ext uri="{BB962C8B-B14F-4D97-AF65-F5344CB8AC3E}">
        <p14:creationId xmlns:p14="http://schemas.microsoft.com/office/powerpoint/2010/main" val="136611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305800" cy="4038601"/>
          </a:xfrm>
        </p:spPr>
        <p:txBody>
          <a:bodyPr>
            <a:normAutofit/>
          </a:bodyPr>
          <a:lstStyle/>
          <a:p>
            <a:pPr marL="0" indent="0" algn="ctr">
              <a:buNone/>
            </a:pPr>
            <a:r>
              <a:rPr lang="en-US" sz="2800" dirty="0"/>
              <a:t>Mail In Ballot Processing</a:t>
            </a:r>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pic>
        <p:nvPicPr>
          <p:cNvPr id="5" name="Picture 4" descr="A group of people standing around a table&#10;&#10;Description automatically generated">
            <a:extLst>
              <a:ext uri="{FF2B5EF4-FFF2-40B4-BE49-F238E27FC236}">
                <a16:creationId xmlns:a16="http://schemas.microsoft.com/office/drawing/2014/main" id="{A00874C2-3062-4D79-86F5-990DAF8F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763" y="1706034"/>
            <a:ext cx="4441437" cy="3331078"/>
          </a:xfrm>
          <a:prstGeom prst="rect">
            <a:avLst/>
          </a:prstGeom>
        </p:spPr>
      </p:pic>
      <p:pic>
        <p:nvPicPr>
          <p:cNvPr id="7" name="Picture 6">
            <a:extLst>
              <a:ext uri="{FF2B5EF4-FFF2-40B4-BE49-F238E27FC236}">
                <a16:creationId xmlns:a16="http://schemas.microsoft.com/office/drawing/2014/main" id="{21AFF510-8F0B-4D6F-9C64-510F3CE7E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322" y="3375646"/>
            <a:ext cx="4308475" cy="2057400"/>
          </a:xfrm>
          <a:prstGeom prst="rect">
            <a:avLst/>
          </a:prstGeom>
        </p:spPr>
      </p:pic>
      <p:sp>
        <p:nvSpPr>
          <p:cNvPr id="8" name="Rectangle 7">
            <a:extLst>
              <a:ext uri="{FF2B5EF4-FFF2-40B4-BE49-F238E27FC236}">
                <a16:creationId xmlns:a16="http://schemas.microsoft.com/office/drawing/2014/main" id="{EDC174C7-5CEB-44D6-A4A4-ED0DE9BD3E98}"/>
              </a:ext>
            </a:extLst>
          </p:cNvPr>
          <p:cNvSpPr/>
          <p:nvPr/>
        </p:nvSpPr>
        <p:spPr>
          <a:xfrm>
            <a:off x="152399" y="1905000"/>
            <a:ext cx="4193397" cy="707886"/>
          </a:xfrm>
          <a:prstGeom prst="rect">
            <a:avLst/>
          </a:prstGeom>
        </p:spPr>
        <p:txBody>
          <a:bodyPr wrap="square">
            <a:spAutoFit/>
          </a:bodyPr>
          <a:lstStyle/>
          <a:p>
            <a:r>
              <a:rPr lang="en-US" sz="2000" dirty="0"/>
              <a:t>Number of Ballots Issued = 303,239</a:t>
            </a:r>
          </a:p>
          <a:p>
            <a:r>
              <a:rPr lang="en-US" sz="2000" dirty="0"/>
              <a:t>Number of Ballots Returned = 132,241</a:t>
            </a:r>
          </a:p>
        </p:txBody>
      </p:sp>
    </p:spTree>
    <p:extLst>
      <p:ext uri="{BB962C8B-B14F-4D97-AF65-F5344CB8AC3E}">
        <p14:creationId xmlns:p14="http://schemas.microsoft.com/office/powerpoint/2010/main" val="214401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609600"/>
          </a:xfrm>
        </p:spPr>
        <p:txBody>
          <a:bodyPr>
            <a:normAutofit/>
          </a:bodyPr>
          <a:lstStyle/>
          <a:p>
            <a:pPr marL="0" indent="0" algn="ctr">
              <a:buNone/>
            </a:pPr>
            <a:r>
              <a:rPr lang="en-US" sz="2800" dirty="0"/>
              <a:t>County Departments</a:t>
            </a:r>
          </a:p>
          <a:p>
            <a:pPr marL="0" indent="0">
              <a:buNone/>
            </a:pPr>
            <a:endParaRPr lang="en-US" sz="2800" dirty="0"/>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sp>
        <p:nvSpPr>
          <p:cNvPr id="5" name="TextBox 4">
            <a:extLst>
              <a:ext uri="{FF2B5EF4-FFF2-40B4-BE49-F238E27FC236}">
                <a16:creationId xmlns:a16="http://schemas.microsoft.com/office/drawing/2014/main" id="{6152E5E2-773F-44C0-AFC4-83D67CAE6291}"/>
              </a:ext>
            </a:extLst>
          </p:cNvPr>
          <p:cNvSpPr txBox="1"/>
          <p:nvPr/>
        </p:nvSpPr>
        <p:spPr>
          <a:xfrm>
            <a:off x="152400" y="5429786"/>
            <a:ext cx="8229600" cy="369332"/>
          </a:xfrm>
          <a:prstGeom prst="rect">
            <a:avLst/>
          </a:prstGeom>
          <a:noFill/>
        </p:spPr>
        <p:txBody>
          <a:bodyPr wrap="square" rtlCol="0">
            <a:spAutoFit/>
          </a:bodyPr>
          <a:lstStyle/>
          <a:p>
            <a:pPr algn="ctr"/>
            <a:r>
              <a:rPr lang="en-US" b="1" dirty="0"/>
              <a:t>THANK YOU FOR VOLUNTEERING!</a:t>
            </a:r>
          </a:p>
        </p:txBody>
      </p:sp>
      <p:sp>
        <p:nvSpPr>
          <p:cNvPr id="6" name="TextBox 5">
            <a:extLst>
              <a:ext uri="{FF2B5EF4-FFF2-40B4-BE49-F238E27FC236}">
                <a16:creationId xmlns:a16="http://schemas.microsoft.com/office/drawing/2014/main" id="{438A1E53-56D1-4697-A51F-9BC05F7EE335}"/>
              </a:ext>
            </a:extLst>
          </p:cNvPr>
          <p:cNvSpPr txBox="1"/>
          <p:nvPr/>
        </p:nvSpPr>
        <p:spPr>
          <a:xfrm>
            <a:off x="1344337" y="2179638"/>
            <a:ext cx="3048000" cy="2031325"/>
          </a:xfrm>
          <a:prstGeom prst="rect">
            <a:avLst/>
          </a:prstGeom>
          <a:noFill/>
        </p:spPr>
        <p:txBody>
          <a:bodyPr wrap="square" rtlCol="0">
            <a:spAutoFit/>
          </a:bodyPr>
          <a:lstStyle/>
          <a:p>
            <a:r>
              <a:rPr lang="en-US" dirty="0"/>
              <a:t>Alternative Public Defenders</a:t>
            </a:r>
          </a:p>
          <a:p>
            <a:r>
              <a:rPr lang="en-US" dirty="0"/>
              <a:t>Alternative Sentencing</a:t>
            </a:r>
          </a:p>
          <a:p>
            <a:r>
              <a:rPr lang="en-US" dirty="0"/>
              <a:t>Children's Services</a:t>
            </a:r>
          </a:p>
          <a:p>
            <a:r>
              <a:rPr lang="en-US" dirty="0"/>
              <a:t>Community Services</a:t>
            </a:r>
          </a:p>
          <a:p>
            <a:r>
              <a:rPr lang="en-US" dirty="0"/>
              <a:t>Comptroller</a:t>
            </a:r>
          </a:p>
          <a:p>
            <a:r>
              <a:rPr lang="en-US" dirty="0"/>
              <a:t>Health Services</a:t>
            </a:r>
          </a:p>
          <a:p>
            <a:endParaRPr lang="en-US" dirty="0"/>
          </a:p>
        </p:txBody>
      </p:sp>
      <p:sp>
        <p:nvSpPr>
          <p:cNvPr id="4" name="TextBox 3">
            <a:extLst>
              <a:ext uri="{FF2B5EF4-FFF2-40B4-BE49-F238E27FC236}">
                <a16:creationId xmlns:a16="http://schemas.microsoft.com/office/drawing/2014/main" id="{C51923A7-1635-4CE5-8302-9D902A6CE6DF}"/>
              </a:ext>
            </a:extLst>
          </p:cNvPr>
          <p:cNvSpPr txBox="1"/>
          <p:nvPr/>
        </p:nvSpPr>
        <p:spPr>
          <a:xfrm>
            <a:off x="4724400" y="2161024"/>
            <a:ext cx="2362200" cy="2308324"/>
          </a:xfrm>
          <a:prstGeom prst="rect">
            <a:avLst/>
          </a:prstGeom>
          <a:noFill/>
        </p:spPr>
        <p:txBody>
          <a:bodyPr wrap="square" rtlCol="0">
            <a:spAutoFit/>
          </a:bodyPr>
          <a:lstStyle/>
          <a:p>
            <a:r>
              <a:rPr lang="en-US" dirty="0"/>
              <a:t>Juvenile Services</a:t>
            </a:r>
          </a:p>
          <a:p>
            <a:r>
              <a:rPr lang="en-US" dirty="0"/>
              <a:t>Library</a:t>
            </a:r>
          </a:p>
          <a:p>
            <a:r>
              <a:rPr lang="en-US" dirty="0"/>
              <a:t>Public Defenders</a:t>
            </a:r>
          </a:p>
          <a:p>
            <a:r>
              <a:rPr lang="en-US" dirty="0"/>
              <a:t>Recorders</a:t>
            </a:r>
          </a:p>
          <a:p>
            <a:r>
              <a:rPr lang="en-US" dirty="0"/>
              <a:t>Reno Justice</a:t>
            </a:r>
          </a:p>
          <a:p>
            <a:r>
              <a:rPr lang="en-US" dirty="0"/>
              <a:t>Sheriffs</a:t>
            </a:r>
          </a:p>
          <a:p>
            <a:r>
              <a:rPr lang="en-US" dirty="0"/>
              <a:t>Technology Services</a:t>
            </a:r>
          </a:p>
          <a:p>
            <a:r>
              <a:rPr lang="en-US" dirty="0"/>
              <a:t>Treasurer</a:t>
            </a:r>
          </a:p>
        </p:txBody>
      </p:sp>
    </p:spTree>
    <p:extLst>
      <p:ext uri="{BB962C8B-B14F-4D97-AF65-F5344CB8AC3E}">
        <p14:creationId xmlns:p14="http://schemas.microsoft.com/office/powerpoint/2010/main" val="81202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305800" cy="792162"/>
          </a:xfrm>
        </p:spPr>
        <p:txBody>
          <a:bodyPr>
            <a:normAutofit/>
          </a:bodyPr>
          <a:lstStyle/>
          <a:p>
            <a:pPr marL="0" indent="0" algn="ctr">
              <a:buNone/>
            </a:pPr>
            <a:r>
              <a:rPr lang="en-US" sz="2800" dirty="0"/>
              <a:t>Special Thanks to Our Adopt a Polling Place Partners</a:t>
            </a:r>
          </a:p>
        </p:txBody>
      </p:sp>
      <p:sp>
        <p:nvSpPr>
          <p:cNvPr id="3" name="Title 2"/>
          <p:cNvSpPr>
            <a:spLocks noGrp="1"/>
          </p:cNvSpPr>
          <p:nvPr>
            <p:ph type="title"/>
          </p:nvPr>
        </p:nvSpPr>
        <p:spPr>
          <a:xfrm>
            <a:off x="1219200" y="76200"/>
            <a:ext cx="5181600" cy="792162"/>
          </a:xfrm>
        </p:spPr>
        <p:txBody>
          <a:bodyPr/>
          <a:lstStyle/>
          <a:p>
            <a:r>
              <a:rPr lang="en-US" dirty="0"/>
              <a:t>Registrar of Voters</a:t>
            </a:r>
          </a:p>
        </p:txBody>
      </p:sp>
      <p:sp>
        <p:nvSpPr>
          <p:cNvPr id="6" name="TextBox 5"/>
          <p:cNvSpPr txBox="1"/>
          <p:nvPr/>
        </p:nvSpPr>
        <p:spPr>
          <a:xfrm>
            <a:off x="381000" y="1858962"/>
            <a:ext cx="2362200" cy="3693319"/>
          </a:xfrm>
          <a:prstGeom prst="rect">
            <a:avLst/>
          </a:prstGeom>
          <a:noFill/>
        </p:spPr>
        <p:txBody>
          <a:bodyPr wrap="square" rtlCol="0">
            <a:spAutoFit/>
          </a:bodyPr>
          <a:lstStyle/>
          <a:p>
            <a:r>
              <a:rPr lang="en-US" b="1" u="sng" dirty="0"/>
              <a:t>Alternative Public Defenders Office </a:t>
            </a:r>
            <a:r>
              <a:rPr lang="en-US" dirty="0" err="1"/>
              <a:t>Damonte</a:t>
            </a:r>
            <a:r>
              <a:rPr lang="en-US" dirty="0"/>
              <a:t> Ranch High School</a:t>
            </a:r>
          </a:p>
          <a:p>
            <a:endParaRPr lang="en-US" dirty="0"/>
          </a:p>
          <a:p>
            <a:r>
              <a:rPr lang="en-US" b="1" u="sng" dirty="0"/>
              <a:t>Students of Galena High School</a:t>
            </a:r>
            <a:r>
              <a:rPr lang="en-US" dirty="0"/>
              <a:t> </a:t>
            </a:r>
          </a:p>
          <a:p>
            <a:r>
              <a:rPr lang="en-US" dirty="0"/>
              <a:t>Galena High School</a:t>
            </a:r>
          </a:p>
          <a:p>
            <a:endParaRPr lang="en-US" dirty="0"/>
          </a:p>
          <a:p>
            <a:r>
              <a:rPr lang="en-US" b="1" u="sng" dirty="0"/>
              <a:t>Resolute Capital Partners</a:t>
            </a:r>
            <a:endParaRPr lang="en-US" b="1" dirty="0"/>
          </a:p>
          <a:p>
            <a:r>
              <a:rPr lang="en-US" dirty="0"/>
              <a:t>Reno High School</a:t>
            </a:r>
          </a:p>
          <a:p>
            <a:endParaRPr lang="en-US" b="1" u="sng" dirty="0"/>
          </a:p>
        </p:txBody>
      </p:sp>
      <p:sp>
        <p:nvSpPr>
          <p:cNvPr id="7" name="TextBox 6"/>
          <p:cNvSpPr txBox="1"/>
          <p:nvPr/>
        </p:nvSpPr>
        <p:spPr>
          <a:xfrm>
            <a:off x="2895600" y="1858961"/>
            <a:ext cx="2286000" cy="3693319"/>
          </a:xfrm>
          <a:prstGeom prst="rect">
            <a:avLst/>
          </a:prstGeom>
          <a:noFill/>
        </p:spPr>
        <p:txBody>
          <a:bodyPr wrap="square" rtlCol="0">
            <a:spAutoFit/>
          </a:bodyPr>
          <a:lstStyle/>
          <a:p>
            <a:r>
              <a:rPr lang="en-US" b="1" u="sng" dirty="0"/>
              <a:t>Lord of Mercy Lutheran Church</a:t>
            </a:r>
          </a:p>
          <a:p>
            <a:r>
              <a:rPr lang="en-US" dirty="0"/>
              <a:t>Sky Ranch Middle School</a:t>
            </a:r>
          </a:p>
          <a:p>
            <a:endParaRPr lang="en-US" dirty="0"/>
          </a:p>
          <a:p>
            <a:r>
              <a:rPr lang="en-US" b="1" u="sng" dirty="0"/>
              <a:t>The Holland Project</a:t>
            </a:r>
          </a:p>
          <a:p>
            <a:r>
              <a:rPr lang="en-US" dirty="0"/>
              <a:t>Wooster High School</a:t>
            </a:r>
          </a:p>
          <a:p>
            <a:endParaRPr lang="en-US" dirty="0"/>
          </a:p>
          <a:p>
            <a:r>
              <a:rPr lang="en-US" b="1" u="sng" dirty="0"/>
              <a:t>Girl Scouts of Spanish Springs</a:t>
            </a:r>
          </a:p>
          <a:p>
            <a:r>
              <a:rPr lang="en-US" dirty="0"/>
              <a:t>Spanish Springs High School</a:t>
            </a:r>
          </a:p>
          <a:p>
            <a:endParaRPr lang="en-US" dirty="0"/>
          </a:p>
        </p:txBody>
      </p:sp>
      <p:sp>
        <p:nvSpPr>
          <p:cNvPr id="8" name="TextBox 7"/>
          <p:cNvSpPr txBox="1"/>
          <p:nvPr/>
        </p:nvSpPr>
        <p:spPr>
          <a:xfrm>
            <a:off x="5465780" y="1858961"/>
            <a:ext cx="2992420" cy="1661993"/>
          </a:xfrm>
          <a:prstGeom prst="rect">
            <a:avLst/>
          </a:prstGeom>
          <a:noFill/>
        </p:spPr>
        <p:txBody>
          <a:bodyPr wrap="square" rtlCol="0">
            <a:spAutoFit/>
          </a:bodyPr>
          <a:lstStyle/>
          <a:p>
            <a:r>
              <a:rPr lang="en-US" b="1" u="sng" dirty="0"/>
              <a:t>Nevada Circle K International</a:t>
            </a:r>
          </a:p>
          <a:p>
            <a:r>
              <a:rPr lang="en-US" sz="1600" dirty="0"/>
              <a:t>Wilbur D. May Museum</a:t>
            </a:r>
          </a:p>
          <a:p>
            <a:endParaRPr lang="en-US" sz="1600" dirty="0"/>
          </a:p>
          <a:p>
            <a:r>
              <a:rPr lang="en-US" b="1" u="sng" dirty="0"/>
              <a:t>Norther Nevada International Center</a:t>
            </a:r>
          </a:p>
          <a:p>
            <a:r>
              <a:rPr lang="en-US" sz="1600" dirty="0"/>
              <a:t>Registrar of Voters</a:t>
            </a:r>
          </a:p>
        </p:txBody>
      </p:sp>
      <p:sp>
        <p:nvSpPr>
          <p:cNvPr id="4" name="TextBox 3">
            <a:extLst>
              <a:ext uri="{FF2B5EF4-FFF2-40B4-BE49-F238E27FC236}">
                <a16:creationId xmlns:a16="http://schemas.microsoft.com/office/drawing/2014/main" id="{A8027D3B-97EE-4DDF-A93C-E040F905856A}"/>
              </a:ext>
            </a:extLst>
          </p:cNvPr>
          <p:cNvSpPr txBox="1"/>
          <p:nvPr/>
        </p:nvSpPr>
        <p:spPr>
          <a:xfrm>
            <a:off x="5730366" y="4128219"/>
            <a:ext cx="2860640" cy="923330"/>
          </a:xfrm>
          <a:prstGeom prst="rect">
            <a:avLst/>
          </a:prstGeom>
          <a:noFill/>
        </p:spPr>
        <p:txBody>
          <a:bodyPr wrap="square" rtlCol="0">
            <a:spAutoFit/>
          </a:bodyPr>
          <a:lstStyle/>
          <a:p>
            <a:pPr algn="ctr"/>
            <a:r>
              <a:rPr lang="en-US" dirty="0"/>
              <a:t>Total fundraising earnings for each group was between $4,840 - $5,940</a:t>
            </a:r>
          </a:p>
        </p:txBody>
      </p:sp>
    </p:spTree>
    <p:extLst>
      <p:ext uri="{BB962C8B-B14F-4D97-AF65-F5344CB8AC3E}">
        <p14:creationId xmlns:p14="http://schemas.microsoft.com/office/powerpoint/2010/main" val="3631080526"/>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2.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00D7ED-6620-45A0-9F13-862FEFE886A3}">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CEA9126C-A9B1-4F4A-855C-DD0F845697D2"/>
    <ds:schemaRef ds:uri="http://schemas.openxmlformats.org/package/2006/metadata/core-properties"/>
    <ds:schemaRef ds:uri="a94d8b85-37e1-4d17-8d55-8b7d207932bb"/>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A7BC16CB-1CBD-402F-9378-5075DDBF9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10410</TotalTime>
  <Words>628</Words>
  <Application>Microsoft Office PowerPoint</Application>
  <PresentationFormat>On-screen Show (4:3)</PresentationFormat>
  <Paragraphs>133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PowerPoint_Template_2015</vt:lpstr>
      <vt:lpstr>PowerPoint Presentation</vt:lpstr>
      <vt:lpstr>PowerPoint Presentation</vt:lpstr>
      <vt:lpstr>Registrar of Voters</vt:lpstr>
      <vt:lpstr>Registrar of Voters</vt:lpstr>
      <vt:lpstr>Registrar of Voters</vt:lpstr>
      <vt:lpstr>Registrar of Voters</vt:lpstr>
      <vt:lpstr>Registrar of Voters</vt:lpstr>
      <vt:lpstr>Registrar of Voters</vt:lpstr>
      <vt:lpstr>Registrar of Voters</vt:lpstr>
      <vt:lpstr>Registrar of Voters</vt:lpstr>
      <vt:lpstr>Registrar of Voters</vt:lpstr>
      <vt:lpstr>Registrar of Voters</vt:lpstr>
      <vt:lpstr>Registrar of Voters</vt:lpstr>
      <vt:lpstr>Registrar of Voters</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Spikula, Deanna</cp:lastModifiedBy>
  <cp:revision>187</cp:revision>
  <cp:lastPrinted>2018-06-18T14:40:54Z</cp:lastPrinted>
  <dcterms:created xsi:type="dcterms:W3CDTF">2015-09-25T21:46:02Z</dcterms:created>
  <dcterms:modified xsi:type="dcterms:W3CDTF">2020-11-15T20:51:42Z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